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29"/>
  </p:notesMasterIdLst>
  <p:handoutMasterIdLst>
    <p:handoutMasterId r:id="rId30"/>
  </p:handoutMasterIdLst>
  <p:sldIdLst>
    <p:sldId id="448" r:id="rId5"/>
    <p:sldId id="459" r:id="rId6"/>
    <p:sldId id="450" r:id="rId7"/>
    <p:sldId id="451" r:id="rId8"/>
    <p:sldId id="452" r:id="rId9"/>
    <p:sldId id="453" r:id="rId10"/>
    <p:sldId id="442" r:id="rId11"/>
    <p:sldId id="440" r:id="rId12"/>
    <p:sldId id="460" r:id="rId13"/>
    <p:sldId id="461" r:id="rId14"/>
    <p:sldId id="462" r:id="rId15"/>
    <p:sldId id="464" r:id="rId16"/>
    <p:sldId id="465" r:id="rId17"/>
    <p:sldId id="466" r:id="rId18"/>
    <p:sldId id="463" r:id="rId19"/>
    <p:sldId id="467" r:id="rId20"/>
    <p:sldId id="468" r:id="rId21"/>
    <p:sldId id="469" r:id="rId22"/>
    <p:sldId id="470" r:id="rId23"/>
    <p:sldId id="443" r:id="rId24"/>
    <p:sldId id="441" r:id="rId25"/>
    <p:sldId id="458" r:id="rId26"/>
    <p:sldId id="447" r:id="rId27"/>
    <p:sldId id="471" r:id="rId28"/>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pos="3016">
          <p15:clr>
            <a:srgbClr val="A4A3A4"/>
          </p15:clr>
        </p15:guide>
        <p15:guide id="3" pos="4513">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FFCC"/>
    <a:srgbClr val="3A5818"/>
    <a:srgbClr val="4F7921"/>
    <a:srgbClr val="BF9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487" autoAdjust="0"/>
  </p:normalViewPr>
  <p:slideViewPr>
    <p:cSldViewPr>
      <p:cViewPr varScale="1">
        <p:scale>
          <a:sx n="66" d="100"/>
          <a:sy n="66" d="100"/>
        </p:scale>
        <p:origin x="78" y="1092"/>
      </p:cViewPr>
      <p:guideLst>
        <p:guide orient="horz" pos="799"/>
        <p:guide pos="3016"/>
        <p:guide pos="4513"/>
      </p:guideLst>
    </p:cSldViewPr>
  </p:slideViewPr>
  <p:notesTextViewPr>
    <p:cViewPr>
      <p:scale>
        <a:sx n="1" d="1"/>
        <a:sy n="1" d="1"/>
      </p:scale>
      <p:origin x="0" y="0"/>
    </p:cViewPr>
  </p:notesTextViewPr>
  <p:sorterViewPr>
    <p:cViewPr>
      <p:scale>
        <a:sx n="60" d="100"/>
        <a:sy n="60" d="100"/>
      </p:scale>
      <p:origin x="0" y="156"/>
    </p:cViewPr>
  </p:sorterViewPr>
  <p:notesViewPr>
    <p:cSldViewPr>
      <p:cViewPr varScale="1">
        <p:scale>
          <a:sx n="53" d="100"/>
          <a:sy n="53" d="100"/>
        </p:scale>
        <p:origin x="-2868"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MSTERDAM\irastorza\ESENER\ESENER-2\Publications\First%20findings\ESENER2%20First%20Findings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amsterdam\cavet\2100_ESENER\presentations\ppt_country.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6568671015449"/>
          <c:y val="2.2898771366996001E-2"/>
          <c:w val="0.85115586285348643"/>
          <c:h val="0.88118996243749148"/>
        </c:manualLayout>
      </c:layout>
      <c:barChart>
        <c:barDir val="bar"/>
        <c:grouping val="clustered"/>
        <c:varyColors val="0"/>
        <c:ser>
          <c:idx val="0"/>
          <c:order val="0"/>
          <c:tx>
            <c:strRef>
              <c:f>Charts!$A$30</c:f>
              <c:strCache>
                <c:ptCount val="1"/>
                <c:pt idx="0">
                  <c:v>Risk assessments regularly</c:v>
                </c:pt>
              </c:strCache>
            </c:strRef>
          </c:tx>
          <c:spPr>
            <a:solidFill>
              <a:schemeClr val="accent1"/>
            </a:solidFill>
            <a:ln>
              <a:noFill/>
            </a:ln>
            <a:effectLst/>
          </c:spPr>
          <c:invertIfNegative val="0"/>
          <c:cat>
            <c:strRef>
              <c:f>Charts!$B$29:$AM$29</c:f>
              <c:strCache>
                <c:ptCount val="38"/>
                <c:pt idx="0">
                  <c:v>Luxembourg</c:v>
                </c:pt>
                <c:pt idx="1">
                  <c:v>Iceland</c:v>
                </c:pt>
                <c:pt idx="2">
                  <c:v>Switzerland</c:v>
                </c:pt>
                <c:pt idx="3">
                  <c:v>Greece</c:v>
                </c:pt>
                <c:pt idx="4">
                  <c:v>Albania</c:v>
                </c:pt>
                <c:pt idx="5">
                  <c:v>Cyprus</c:v>
                </c:pt>
                <c:pt idx="6">
                  <c:v>Montenegro</c:v>
                </c:pt>
                <c:pt idx="7">
                  <c:v>France</c:v>
                </c:pt>
                <c:pt idx="8">
                  <c:v>Austria</c:v>
                </c:pt>
                <c:pt idx="9">
                  <c:v>Slovakia</c:v>
                </c:pt>
                <c:pt idx="10">
                  <c:v>Malta</c:v>
                </c:pt>
                <c:pt idx="11">
                  <c:v>Germany</c:v>
                </c:pt>
                <c:pt idx="12">
                  <c:v>FYROM</c:v>
                </c:pt>
                <c:pt idx="13">
                  <c:v>Belgium</c:v>
                </c:pt>
                <c:pt idx="14">
                  <c:v>Estonia</c:v>
                </c:pt>
                <c:pt idx="15">
                  <c:v>Serbia</c:v>
                </c:pt>
                <c:pt idx="16">
                  <c:v>Ireland</c:v>
                </c:pt>
                <c:pt idx="17">
                  <c:v>Netherlands</c:v>
                </c:pt>
                <c:pt idx="18">
                  <c:v>Finland</c:v>
                </c:pt>
                <c:pt idx="19">
                  <c:v>Lithuania</c:v>
                </c:pt>
                <c:pt idx="20">
                  <c:v>EU-28</c:v>
                </c:pt>
                <c:pt idx="21">
                  <c:v>Total 36</c:v>
                </c:pt>
                <c:pt idx="22">
                  <c:v>Portugal</c:v>
                </c:pt>
                <c:pt idx="23">
                  <c:v>Poland</c:v>
                </c:pt>
                <c:pt idx="24">
                  <c:v>Hungary</c:v>
                </c:pt>
                <c:pt idx="25">
                  <c:v>Czech Republic</c:v>
                </c:pt>
                <c:pt idx="26">
                  <c:v>Norway</c:v>
                </c:pt>
                <c:pt idx="27">
                  <c:v>Croatia</c:v>
                </c:pt>
                <c:pt idx="28">
                  <c:v>Sweden</c:v>
                </c:pt>
                <c:pt idx="29">
                  <c:v>Latvia</c:v>
                </c:pt>
                <c:pt idx="30">
                  <c:v>Turkey</c:v>
                </c:pt>
                <c:pt idx="31">
                  <c:v>Romania</c:v>
                </c:pt>
                <c:pt idx="32">
                  <c:v>Spain</c:v>
                </c:pt>
                <c:pt idx="33">
                  <c:v>Bulgaria</c:v>
                </c:pt>
                <c:pt idx="34">
                  <c:v>United Kingdom</c:v>
                </c:pt>
                <c:pt idx="35">
                  <c:v>Denmark</c:v>
                </c:pt>
                <c:pt idx="36">
                  <c:v>Slovenia</c:v>
                </c:pt>
                <c:pt idx="37">
                  <c:v>Italy</c:v>
                </c:pt>
              </c:strCache>
            </c:strRef>
          </c:cat>
          <c:val>
            <c:numRef>
              <c:f>Charts!$B$30:$AM$30</c:f>
              <c:numCache>
                <c:formatCode>#,##0\ </c:formatCode>
                <c:ptCount val="38"/>
                <c:pt idx="0">
                  <c:v>37</c:v>
                </c:pt>
                <c:pt idx="1">
                  <c:v>43</c:v>
                </c:pt>
                <c:pt idx="2">
                  <c:v>45</c:v>
                </c:pt>
                <c:pt idx="3">
                  <c:v>50</c:v>
                </c:pt>
                <c:pt idx="4">
                  <c:v>51</c:v>
                </c:pt>
                <c:pt idx="5">
                  <c:v>52</c:v>
                </c:pt>
                <c:pt idx="6">
                  <c:v>53</c:v>
                </c:pt>
                <c:pt idx="7">
                  <c:v>56</c:v>
                </c:pt>
                <c:pt idx="8">
                  <c:v>56</c:v>
                </c:pt>
                <c:pt idx="9">
                  <c:v>59</c:v>
                </c:pt>
                <c:pt idx="10">
                  <c:v>65</c:v>
                </c:pt>
                <c:pt idx="11">
                  <c:v>65</c:v>
                </c:pt>
                <c:pt idx="12">
                  <c:v>66</c:v>
                </c:pt>
                <c:pt idx="13">
                  <c:v>66</c:v>
                </c:pt>
                <c:pt idx="14">
                  <c:v>68</c:v>
                </c:pt>
                <c:pt idx="15">
                  <c:v>72</c:v>
                </c:pt>
                <c:pt idx="16">
                  <c:v>72</c:v>
                </c:pt>
                <c:pt idx="17">
                  <c:v>73</c:v>
                </c:pt>
                <c:pt idx="18">
                  <c:v>73</c:v>
                </c:pt>
                <c:pt idx="19">
                  <c:v>76</c:v>
                </c:pt>
                <c:pt idx="20" formatCode="General">
                  <c:v>76</c:v>
                </c:pt>
                <c:pt idx="21">
                  <c:v>76</c:v>
                </c:pt>
                <c:pt idx="22">
                  <c:v>77</c:v>
                </c:pt>
                <c:pt idx="23">
                  <c:v>77</c:v>
                </c:pt>
                <c:pt idx="24">
                  <c:v>77</c:v>
                </c:pt>
                <c:pt idx="25">
                  <c:v>77</c:v>
                </c:pt>
                <c:pt idx="26">
                  <c:v>79</c:v>
                </c:pt>
                <c:pt idx="27">
                  <c:v>79</c:v>
                </c:pt>
                <c:pt idx="28">
                  <c:v>80</c:v>
                </c:pt>
                <c:pt idx="29">
                  <c:v>81</c:v>
                </c:pt>
                <c:pt idx="30">
                  <c:v>83</c:v>
                </c:pt>
                <c:pt idx="31">
                  <c:v>89</c:v>
                </c:pt>
                <c:pt idx="32">
                  <c:v>89</c:v>
                </c:pt>
                <c:pt idx="33">
                  <c:v>90</c:v>
                </c:pt>
                <c:pt idx="34">
                  <c:v>91</c:v>
                </c:pt>
                <c:pt idx="35">
                  <c:v>91</c:v>
                </c:pt>
                <c:pt idx="36">
                  <c:v>94</c:v>
                </c:pt>
                <c:pt idx="37">
                  <c:v>94</c:v>
                </c:pt>
              </c:numCache>
            </c:numRef>
          </c:val>
        </c:ser>
        <c:dLbls>
          <c:showLegendKey val="0"/>
          <c:showVal val="0"/>
          <c:showCatName val="0"/>
          <c:showSerName val="0"/>
          <c:showPercent val="0"/>
          <c:showBubbleSize val="0"/>
        </c:dLbls>
        <c:gapWidth val="219"/>
        <c:axId val="344522560"/>
        <c:axId val="344522952"/>
      </c:barChart>
      <c:barChart>
        <c:barDir val="bar"/>
        <c:grouping val="clustered"/>
        <c:varyColors val="0"/>
        <c:ser>
          <c:idx val="1"/>
          <c:order val="1"/>
          <c:tx>
            <c:strRef>
              <c:f>Charts!$A$31</c:f>
              <c:strCache>
                <c:ptCount val="1"/>
                <c:pt idx="0">
                  <c:v>Mainly conducted by internal staff</c:v>
                </c:pt>
              </c:strCache>
            </c:strRef>
          </c:tx>
          <c:spPr>
            <a:solidFill>
              <a:schemeClr val="accent2"/>
            </a:solidFill>
            <a:ln>
              <a:noFill/>
            </a:ln>
            <a:effectLst/>
          </c:spPr>
          <c:invertIfNegative val="0"/>
          <c:cat>
            <c:strRef>
              <c:f>Charts!$B$29:$AM$29</c:f>
              <c:strCache>
                <c:ptCount val="38"/>
                <c:pt idx="0">
                  <c:v>Luxembourg</c:v>
                </c:pt>
                <c:pt idx="1">
                  <c:v>Iceland</c:v>
                </c:pt>
                <c:pt idx="2">
                  <c:v>Switzerland</c:v>
                </c:pt>
                <c:pt idx="3">
                  <c:v>Greece</c:v>
                </c:pt>
                <c:pt idx="4">
                  <c:v>Albania</c:v>
                </c:pt>
                <c:pt idx="5">
                  <c:v>Cyprus</c:v>
                </c:pt>
                <c:pt idx="6">
                  <c:v>Montenegro</c:v>
                </c:pt>
                <c:pt idx="7">
                  <c:v>France</c:v>
                </c:pt>
                <c:pt idx="8">
                  <c:v>Austria</c:v>
                </c:pt>
                <c:pt idx="9">
                  <c:v>Slovakia</c:v>
                </c:pt>
                <c:pt idx="10">
                  <c:v>Malta</c:v>
                </c:pt>
                <c:pt idx="11">
                  <c:v>Germany</c:v>
                </c:pt>
                <c:pt idx="12">
                  <c:v>FYROM</c:v>
                </c:pt>
                <c:pt idx="13">
                  <c:v>Belgium</c:v>
                </c:pt>
                <c:pt idx="14">
                  <c:v>Estonia</c:v>
                </c:pt>
                <c:pt idx="15">
                  <c:v>Serbia</c:v>
                </c:pt>
                <c:pt idx="16">
                  <c:v>Ireland</c:v>
                </c:pt>
                <c:pt idx="17">
                  <c:v>Netherlands</c:v>
                </c:pt>
                <c:pt idx="18">
                  <c:v>Finland</c:v>
                </c:pt>
                <c:pt idx="19">
                  <c:v>Lithuania</c:v>
                </c:pt>
                <c:pt idx="20">
                  <c:v>EU-28</c:v>
                </c:pt>
                <c:pt idx="21">
                  <c:v>Total 36</c:v>
                </c:pt>
                <c:pt idx="22">
                  <c:v>Portugal</c:v>
                </c:pt>
                <c:pt idx="23">
                  <c:v>Poland</c:v>
                </c:pt>
                <c:pt idx="24">
                  <c:v>Hungary</c:v>
                </c:pt>
                <c:pt idx="25">
                  <c:v>Czech Republic</c:v>
                </c:pt>
                <c:pt idx="26">
                  <c:v>Norway</c:v>
                </c:pt>
                <c:pt idx="27">
                  <c:v>Croatia</c:v>
                </c:pt>
                <c:pt idx="28">
                  <c:v>Sweden</c:v>
                </c:pt>
                <c:pt idx="29">
                  <c:v>Latvia</c:v>
                </c:pt>
                <c:pt idx="30">
                  <c:v>Turkey</c:v>
                </c:pt>
                <c:pt idx="31">
                  <c:v>Romania</c:v>
                </c:pt>
                <c:pt idx="32">
                  <c:v>Spain</c:v>
                </c:pt>
                <c:pt idx="33">
                  <c:v>Bulgaria</c:v>
                </c:pt>
                <c:pt idx="34">
                  <c:v>United Kingdom</c:v>
                </c:pt>
                <c:pt idx="35">
                  <c:v>Denmark</c:v>
                </c:pt>
                <c:pt idx="36">
                  <c:v>Slovenia</c:v>
                </c:pt>
                <c:pt idx="37">
                  <c:v>Italy</c:v>
                </c:pt>
              </c:strCache>
            </c:strRef>
          </c:cat>
          <c:val>
            <c:numRef>
              <c:f>Charts!$B$31:$AM$31</c:f>
              <c:numCache>
                <c:formatCode>#,##0\ </c:formatCode>
                <c:ptCount val="38"/>
                <c:pt idx="0">
                  <c:v>24.79</c:v>
                </c:pt>
                <c:pt idx="1">
                  <c:v>28.38</c:v>
                </c:pt>
                <c:pt idx="2">
                  <c:v>31.95</c:v>
                </c:pt>
                <c:pt idx="3">
                  <c:v>22.5</c:v>
                </c:pt>
                <c:pt idx="4">
                  <c:v>36.21</c:v>
                </c:pt>
                <c:pt idx="5">
                  <c:v>26.52</c:v>
                </c:pt>
                <c:pt idx="6">
                  <c:v>13.25</c:v>
                </c:pt>
                <c:pt idx="7">
                  <c:v>41.44</c:v>
                </c:pt>
                <c:pt idx="8">
                  <c:v>30.24</c:v>
                </c:pt>
                <c:pt idx="9">
                  <c:v>20.059999999999999</c:v>
                </c:pt>
                <c:pt idx="10">
                  <c:v>28.6</c:v>
                </c:pt>
                <c:pt idx="11">
                  <c:v>37.049999999999997</c:v>
                </c:pt>
                <c:pt idx="12">
                  <c:v>25.08</c:v>
                </c:pt>
                <c:pt idx="13">
                  <c:v>27.72</c:v>
                </c:pt>
                <c:pt idx="14">
                  <c:v>43.52</c:v>
                </c:pt>
                <c:pt idx="15">
                  <c:v>17.28</c:v>
                </c:pt>
                <c:pt idx="16">
                  <c:v>45.36</c:v>
                </c:pt>
                <c:pt idx="17">
                  <c:v>41.61</c:v>
                </c:pt>
                <c:pt idx="18">
                  <c:v>46.72</c:v>
                </c:pt>
                <c:pt idx="19">
                  <c:v>25.08</c:v>
                </c:pt>
                <c:pt idx="20">
                  <c:v>35.72</c:v>
                </c:pt>
                <c:pt idx="21">
                  <c:v>34.200000000000003</c:v>
                </c:pt>
                <c:pt idx="22">
                  <c:v>15.4</c:v>
                </c:pt>
                <c:pt idx="23">
                  <c:v>25.41</c:v>
                </c:pt>
                <c:pt idx="24">
                  <c:v>14.63</c:v>
                </c:pt>
                <c:pt idx="25">
                  <c:v>22.33</c:v>
                </c:pt>
                <c:pt idx="26">
                  <c:v>59.25</c:v>
                </c:pt>
                <c:pt idx="27">
                  <c:v>9.48</c:v>
                </c:pt>
                <c:pt idx="28">
                  <c:v>66.400000000000006</c:v>
                </c:pt>
                <c:pt idx="29">
                  <c:v>45.36</c:v>
                </c:pt>
                <c:pt idx="30">
                  <c:v>17.43</c:v>
                </c:pt>
                <c:pt idx="31">
                  <c:v>34.71</c:v>
                </c:pt>
                <c:pt idx="32">
                  <c:v>10.68</c:v>
                </c:pt>
                <c:pt idx="33">
                  <c:v>14.4</c:v>
                </c:pt>
                <c:pt idx="34">
                  <c:v>68.25</c:v>
                </c:pt>
                <c:pt idx="35">
                  <c:v>75.53</c:v>
                </c:pt>
                <c:pt idx="36">
                  <c:v>6.58</c:v>
                </c:pt>
                <c:pt idx="37">
                  <c:v>16.920000000000002</c:v>
                </c:pt>
              </c:numCache>
            </c:numRef>
          </c:val>
        </c:ser>
        <c:dLbls>
          <c:showLegendKey val="0"/>
          <c:showVal val="0"/>
          <c:showCatName val="0"/>
          <c:showSerName val="0"/>
          <c:showPercent val="0"/>
          <c:showBubbleSize val="0"/>
        </c:dLbls>
        <c:gapWidth val="219"/>
        <c:axId val="344501392"/>
        <c:axId val="344498648"/>
      </c:barChart>
      <c:catAx>
        <c:axId val="34452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4522952"/>
        <c:crosses val="autoZero"/>
        <c:auto val="1"/>
        <c:lblAlgn val="ctr"/>
        <c:lblOffset val="100"/>
        <c:noMultiLvlLbl val="0"/>
      </c:catAx>
      <c:valAx>
        <c:axId val="344522952"/>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4522560"/>
        <c:crosses val="autoZero"/>
        <c:crossBetween val="between"/>
      </c:valAx>
      <c:valAx>
        <c:axId val="344498648"/>
        <c:scaling>
          <c:orientation val="minMax"/>
        </c:scaling>
        <c:delete val="1"/>
        <c:axPos val="t"/>
        <c:numFmt formatCode="#,##0\ " sourceLinked="1"/>
        <c:majorTickMark val="out"/>
        <c:minorTickMark val="none"/>
        <c:tickLblPos val="nextTo"/>
        <c:crossAx val="344501392"/>
        <c:crosses val="max"/>
        <c:crossBetween val="between"/>
      </c:valAx>
      <c:catAx>
        <c:axId val="344501392"/>
        <c:scaling>
          <c:orientation val="minMax"/>
        </c:scaling>
        <c:delete val="1"/>
        <c:axPos val="l"/>
        <c:numFmt formatCode="General" sourceLinked="1"/>
        <c:majorTickMark val="out"/>
        <c:minorTickMark val="none"/>
        <c:tickLblPos val="nextTo"/>
        <c:crossAx val="344498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503392282044589E-2"/>
          <c:y val="4.6517784555071634E-2"/>
          <c:w val="0.88987958765804764"/>
          <c:h val="0.7475396522476675"/>
        </c:manualLayout>
      </c:layout>
      <c:barChart>
        <c:barDir val="col"/>
        <c:grouping val="clustered"/>
        <c:varyColors val="0"/>
        <c:ser>
          <c:idx val="0"/>
          <c:order val="0"/>
          <c:tx>
            <c:strRef>
              <c:f>'major reasons for adressing OSH'!$C$1</c:f>
              <c:strCache>
                <c:ptCount val="1"/>
                <c:pt idx="0">
                  <c:v>EU-28</c:v>
                </c:pt>
              </c:strCache>
            </c:strRef>
          </c:tx>
          <c:spPr>
            <a:solidFill>
              <a:schemeClr val="accent1"/>
            </a:solidFill>
            <a:ln>
              <a:noFill/>
            </a:ln>
            <a:effectLst/>
          </c:spPr>
          <c:invertIfNegative val="0"/>
          <c:cat>
            <c:strRef>
              <c:f>'major reasons for adressing OSH'!$A$2:$A$6</c:f>
              <c:strCache>
                <c:ptCount val="5"/>
                <c:pt idx="0">
                  <c:v>Fulfilling legal obligation</c:v>
                </c:pt>
                <c:pt idx="1">
                  <c:v>Meeting expectations from employees</c:v>
                </c:pt>
                <c:pt idx="2">
                  <c:v>Avoiding fines and sanctions from the labour inspectorate</c:v>
                </c:pt>
                <c:pt idx="3">
                  <c:v>Maintaining the organisation's reputation</c:v>
                </c:pt>
                <c:pt idx="4">
                  <c:v>Maintaining or increasing productivity</c:v>
                </c:pt>
              </c:strCache>
            </c:strRef>
          </c:cat>
          <c:val>
            <c:numRef>
              <c:f>'major reasons for adressing OSH'!$C$2:$C$6</c:f>
              <c:numCache>
                <c:formatCode>0%</c:formatCode>
                <c:ptCount val="5"/>
                <c:pt idx="0">
                  <c:v>0.86172663210601352</c:v>
                </c:pt>
                <c:pt idx="1">
                  <c:v>0.79550300709941935</c:v>
                </c:pt>
                <c:pt idx="2">
                  <c:v>0.78753004901851442</c:v>
                </c:pt>
                <c:pt idx="3">
                  <c:v>0.77281989447980948</c:v>
                </c:pt>
                <c:pt idx="4">
                  <c:v>0.64847297879111887</c:v>
                </c:pt>
              </c:numCache>
            </c:numRef>
          </c:val>
        </c:ser>
        <c:ser>
          <c:idx val="1"/>
          <c:order val="1"/>
          <c:tx>
            <c:strRef>
              <c:f>'major reasons for adressing OSH'!$G$1</c:f>
              <c:strCache>
                <c:ptCount val="1"/>
                <c:pt idx="0">
                  <c:v>Slovenia</c:v>
                </c:pt>
              </c:strCache>
            </c:strRef>
          </c:tx>
          <c:spPr>
            <a:solidFill>
              <a:schemeClr val="accent2"/>
            </a:solidFill>
            <a:ln>
              <a:noFill/>
            </a:ln>
            <a:effectLst/>
          </c:spPr>
          <c:invertIfNegative val="0"/>
          <c:cat>
            <c:strRef>
              <c:f>'major reasons for adressing OSH'!$A$2:$A$6</c:f>
              <c:strCache>
                <c:ptCount val="5"/>
                <c:pt idx="0">
                  <c:v>Fulfilling legal obligation</c:v>
                </c:pt>
                <c:pt idx="1">
                  <c:v>Meeting expectations from employees</c:v>
                </c:pt>
                <c:pt idx="2">
                  <c:v>Avoiding fines and sanctions from the labour inspectorate</c:v>
                </c:pt>
                <c:pt idx="3">
                  <c:v>Maintaining the organisation's reputation</c:v>
                </c:pt>
                <c:pt idx="4">
                  <c:v>Maintaining or increasing productivity</c:v>
                </c:pt>
              </c:strCache>
            </c:strRef>
          </c:cat>
          <c:val>
            <c:numRef>
              <c:f>'major reasons for adressing OSH'!$G$2:$G$6</c:f>
              <c:numCache>
                <c:formatCode>###0.0%</c:formatCode>
                <c:ptCount val="5"/>
                <c:pt idx="0">
                  <c:v>0.87065484429100826</c:v>
                </c:pt>
                <c:pt idx="1">
                  <c:v>0.73690321603742703</c:v>
                </c:pt>
                <c:pt idx="2">
                  <c:v>0.8395007129944736</c:v>
                </c:pt>
                <c:pt idx="3">
                  <c:v>0.88545022900179249</c:v>
                </c:pt>
                <c:pt idx="4">
                  <c:v>0.80798542834447218</c:v>
                </c:pt>
              </c:numCache>
            </c:numRef>
          </c:val>
        </c:ser>
        <c:dLbls>
          <c:showLegendKey val="0"/>
          <c:showVal val="0"/>
          <c:showCatName val="0"/>
          <c:showSerName val="0"/>
          <c:showPercent val="0"/>
          <c:showBubbleSize val="0"/>
        </c:dLbls>
        <c:gapWidth val="219"/>
        <c:overlap val="-27"/>
        <c:axId val="344501784"/>
        <c:axId val="344504920"/>
      </c:barChart>
      <c:catAx>
        <c:axId val="34450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4504920"/>
        <c:crosses val="autoZero"/>
        <c:auto val="1"/>
        <c:lblAlgn val="ctr"/>
        <c:lblOffset val="100"/>
        <c:noMultiLvlLbl val="0"/>
      </c:catAx>
      <c:valAx>
        <c:axId val="344504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4501784"/>
        <c:crosses val="autoZero"/>
        <c:crossBetween val="between"/>
      </c:valAx>
      <c:spPr>
        <a:noFill/>
        <a:ln>
          <a:noFill/>
        </a:ln>
        <a:effectLst/>
      </c:spPr>
    </c:plotArea>
    <c:legend>
      <c:legendPos val="b"/>
      <c:layout>
        <c:manualLayout>
          <c:xMode val="edge"/>
          <c:yMode val="edge"/>
          <c:x val="0.35815121611426004"/>
          <c:y val="0.92339432689184442"/>
          <c:w val="0.33460735269046943"/>
          <c:h val="6.86280473873409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143168424701616E-2"/>
          <c:y val="3.3413685697150267E-2"/>
          <c:w val="0.91323980728823995"/>
          <c:h val="0.70264285760348755"/>
        </c:manualLayout>
      </c:layout>
      <c:barChart>
        <c:barDir val="col"/>
        <c:grouping val="clustered"/>
        <c:varyColors val="0"/>
        <c:ser>
          <c:idx val="0"/>
          <c:order val="0"/>
          <c:tx>
            <c:strRef>
              <c:f>'major difficulties'!$B$1</c:f>
              <c:strCache>
                <c:ptCount val="1"/>
                <c:pt idx="0">
                  <c:v>EU-28</c:v>
                </c:pt>
              </c:strCache>
            </c:strRef>
          </c:tx>
          <c:spPr>
            <a:solidFill>
              <a:schemeClr val="accent1"/>
            </a:solidFill>
            <a:ln>
              <a:noFill/>
            </a:ln>
            <a:effectLst/>
          </c:spPr>
          <c:invertIfNegative val="0"/>
          <c:cat>
            <c:strRef>
              <c:f>('major difficulties'!$A$2,'major difficulties'!$A$3,'major difficulties'!$A$4,'major difficulties'!$A$5,'major difficulties'!$A$6,'major difficulties'!$A$7,'major difficulties'!$A$8)</c:f>
              <c:strCache>
                <c:ptCount val="7"/>
                <c:pt idx="0">
                  <c:v>The complexity of legal obligations</c:v>
                </c:pt>
                <c:pt idx="1">
                  <c:v>The paperwork</c:v>
                </c:pt>
                <c:pt idx="2">
                  <c:v>A lack of time or staff</c:v>
                </c:pt>
                <c:pt idx="3">
                  <c:v>A lack of money</c:v>
                </c:pt>
                <c:pt idx="4">
                  <c:v>A lack of awareness among staff</c:v>
                </c:pt>
                <c:pt idx="5">
                  <c:v>A lack of expertise or specialist support</c:v>
                </c:pt>
                <c:pt idx="6">
                  <c:v>A lack of awareness among management</c:v>
                </c:pt>
              </c:strCache>
            </c:strRef>
          </c:cat>
          <c:val>
            <c:numRef>
              <c:f>('major difficulties'!$B$2,'major difficulties'!$B$3,'major difficulties'!$B$4,'major difficulties'!$B$5,'major difficulties'!$B$6,'major difficulties'!$B$7,'major difficulties'!$B$8)</c:f>
              <c:numCache>
                <c:formatCode>0.0%</c:formatCode>
                <c:ptCount val="7"/>
                <c:pt idx="0">
                  <c:v>0.40257187149968698</c:v>
                </c:pt>
                <c:pt idx="1">
                  <c:v>0.29045184076631825</c:v>
                </c:pt>
                <c:pt idx="2">
                  <c:v>0.25696864252696677</c:v>
                </c:pt>
                <c:pt idx="3">
                  <c:v>0.22878460439821319</c:v>
                </c:pt>
                <c:pt idx="4">
                  <c:v>0.17815788618937092</c:v>
                </c:pt>
                <c:pt idx="5">
                  <c:v>0.1349046933417882</c:v>
                </c:pt>
                <c:pt idx="6">
                  <c:v>0.12295254388586162</c:v>
                </c:pt>
              </c:numCache>
            </c:numRef>
          </c:val>
        </c:ser>
        <c:ser>
          <c:idx val="1"/>
          <c:order val="1"/>
          <c:tx>
            <c:strRef>
              <c:f>'major difficulties'!$F$1</c:f>
              <c:strCache>
                <c:ptCount val="1"/>
                <c:pt idx="0">
                  <c:v>Slovenia</c:v>
                </c:pt>
              </c:strCache>
            </c:strRef>
          </c:tx>
          <c:spPr>
            <a:solidFill>
              <a:schemeClr val="accent2"/>
            </a:solidFill>
            <a:ln>
              <a:noFill/>
            </a:ln>
            <a:effectLst/>
          </c:spPr>
          <c:invertIfNegative val="0"/>
          <c:cat>
            <c:strRef>
              <c:f>('major difficulties'!$A$2,'major difficulties'!$A$3,'major difficulties'!$A$4,'major difficulties'!$A$5,'major difficulties'!$A$6,'major difficulties'!$A$7,'major difficulties'!$A$8)</c:f>
              <c:strCache>
                <c:ptCount val="7"/>
                <c:pt idx="0">
                  <c:v>The complexity of legal obligations</c:v>
                </c:pt>
                <c:pt idx="1">
                  <c:v>The paperwork</c:v>
                </c:pt>
                <c:pt idx="2">
                  <c:v>A lack of time or staff</c:v>
                </c:pt>
                <c:pt idx="3">
                  <c:v>A lack of money</c:v>
                </c:pt>
                <c:pt idx="4">
                  <c:v>A lack of awareness among staff</c:v>
                </c:pt>
                <c:pt idx="5">
                  <c:v>A lack of expertise or specialist support</c:v>
                </c:pt>
                <c:pt idx="6">
                  <c:v>A lack of awareness among management</c:v>
                </c:pt>
              </c:strCache>
            </c:strRef>
          </c:cat>
          <c:val>
            <c:numRef>
              <c:f>'major difficulties'!$F$2:$F$8</c:f>
              <c:numCache>
                <c:formatCode>###0.0%</c:formatCode>
                <c:ptCount val="7"/>
                <c:pt idx="0">
                  <c:v>0.13571785989750451</c:v>
                </c:pt>
                <c:pt idx="1">
                  <c:v>0.13491042928985142</c:v>
                </c:pt>
                <c:pt idx="2">
                  <c:v>0.12212219932441384</c:v>
                </c:pt>
                <c:pt idx="3">
                  <c:v>0.1806755381956637</c:v>
                </c:pt>
                <c:pt idx="4">
                  <c:v>3.7276566041364124E-2</c:v>
                </c:pt>
                <c:pt idx="5">
                  <c:v>1.7942826137576827E-2</c:v>
                </c:pt>
                <c:pt idx="6">
                  <c:v>2.0874099993503991E-2</c:v>
                </c:pt>
              </c:numCache>
            </c:numRef>
          </c:val>
        </c:ser>
        <c:dLbls>
          <c:showLegendKey val="0"/>
          <c:showVal val="0"/>
          <c:showCatName val="0"/>
          <c:showSerName val="0"/>
          <c:showPercent val="0"/>
          <c:showBubbleSize val="0"/>
        </c:dLbls>
        <c:gapWidth val="219"/>
        <c:overlap val="-27"/>
        <c:axId val="344508448"/>
        <c:axId val="344502176"/>
      </c:barChart>
      <c:catAx>
        <c:axId val="3445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4502176"/>
        <c:crosses val="autoZero"/>
        <c:auto val="1"/>
        <c:lblAlgn val="ctr"/>
        <c:lblOffset val="100"/>
        <c:noMultiLvlLbl val="0"/>
      </c:catAx>
      <c:valAx>
        <c:axId val="344502176"/>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4508448"/>
        <c:crosses val="autoZero"/>
        <c:crossBetween val="between"/>
      </c:valAx>
      <c:spPr>
        <a:noFill/>
        <a:ln>
          <a:noFill/>
        </a:ln>
        <a:effectLst/>
      </c:spPr>
    </c:plotArea>
    <c:legend>
      <c:legendPos val="b"/>
      <c:layout>
        <c:manualLayout>
          <c:xMode val="edge"/>
          <c:yMode val="edge"/>
          <c:x val="0.35815121611426004"/>
          <c:y val="0.92339432689184442"/>
          <c:w val="0.29277558114475172"/>
          <c:h val="7.660567310815556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5686946478817E-2"/>
          <c:y val="4.8392919751299966E-2"/>
          <c:w val="0.8800475596084838"/>
          <c:h val="0.71281845607138195"/>
        </c:manualLayout>
      </c:layout>
      <c:barChart>
        <c:barDir val="col"/>
        <c:grouping val="clustered"/>
        <c:varyColors val="0"/>
        <c:ser>
          <c:idx val="0"/>
          <c:order val="0"/>
          <c:tx>
            <c:strRef>
              <c:f>'reasons why risks ass.'!$C$4:$C$5</c:f>
              <c:strCache>
                <c:ptCount val="1"/>
                <c:pt idx="0">
                  <c:v>The hazards and risks are already known</c:v>
                </c:pt>
              </c:strCache>
            </c:strRef>
          </c:tx>
          <c:spPr>
            <a:solidFill>
              <a:schemeClr val="accent1"/>
            </a:solidFill>
            <a:ln>
              <a:noFill/>
            </a:ln>
            <a:effectLst/>
          </c:spPr>
          <c:invertIfNegative val="0"/>
          <c:cat>
            <c:strRef>
              <c:f>'reasons why risks ass.'!$E$2:$H$2</c:f>
              <c:strCache>
                <c:ptCount val="4"/>
                <c:pt idx="0">
                  <c:v>5-9</c:v>
                </c:pt>
                <c:pt idx="1">
                  <c:v>10-49</c:v>
                </c:pt>
                <c:pt idx="2">
                  <c:v>50-249</c:v>
                </c:pt>
                <c:pt idx="3">
                  <c:v>250+</c:v>
                </c:pt>
              </c:strCache>
            </c:strRef>
          </c:cat>
          <c:val>
            <c:numRef>
              <c:f>'reasons why risks ass.'!$E$16:$H$16</c:f>
              <c:numCache>
                <c:formatCode>###0.0%</c:formatCode>
                <c:ptCount val="4"/>
                <c:pt idx="0">
                  <c:v>0.86072070467077433</c:v>
                </c:pt>
                <c:pt idx="1">
                  <c:v>0.82427423211009465</c:v>
                </c:pt>
                <c:pt idx="2">
                  <c:v>0.80041329645204395</c:v>
                </c:pt>
                <c:pt idx="3">
                  <c:v>0.72559658594612897</c:v>
                </c:pt>
              </c:numCache>
            </c:numRef>
          </c:val>
        </c:ser>
        <c:ser>
          <c:idx val="1"/>
          <c:order val="1"/>
          <c:tx>
            <c:strRef>
              <c:f>'reasons why risks ass.'!$C$6:$C$7</c:f>
              <c:strCache>
                <c:ptCount val="1"/>
                <c:pt idx="0">
                  <c:v>There are no major problems</c:v>
                </c:pt>
              </c:strCache>
            </c:strRef>
          </c:tx>
          <c:spPr>
            <a:solidFill>
              <a:schemeClr val="accent2"/>
            </a:solidFill>
            <a:ln>
              <a:noFill/>
            </a:ln>
            <a:effectLst/>
          </c:spPr>
          <c:invertIfNegative val="0"/>
          <c:cat>
            <c:strRef>
              <c:f>'reasons why risks ass.'!$E$2:$H$2</c:f>
              <c:strCache>
                <c:ptCount val="4"/>
                <c:pt idx="0">
                  <c:v>5-9</c:v>
                </c:pt>
                <c:pt idx="1">
                  <c:v>10-49</c:v>
                </c:pt>
                <c:pt idx="2">
                  <c:v>50-249</c:v>
                </c:pt>
                <c:pt idx="3">
                  <c:v>250+</c:v>
                </c:pt>
              </c:strCache>
            </c:strRef>
          </c:cat>
          <c:val>
            <c:numRef>
              <c:f>'reasons why risks ass.'!$E$18:$H$18</c:f>
              <c:numCache>
                <c:formatCode>###0.0%</c:formatCode>
                <c:ptCount val="4"/>
                <c:pt idx="0">
                  <c:v>0.82242748868918791</c:v>
                </c:pt>
                <c:pt idx="1">
                  <c:v>0.78784165594712174</c:v>
                </c:pt>
                <c:pt idx="2">
                  <c:v>0.70639743725340254</c:v>
                </c:pt>
                <c:pt idx="3">
                  <c:v>0.59706686281677268</c:v>
                </c:pt>
              </c:numCache>
            </c:numRef>
          </c:val>
        </c:ser>
        <c:ser>
          <c:idx val="2"/>
          <c:order val="2"/>
          <c:tx>
            <c:strRef>
              <c:f>'reasons why risks ass.'!$C$8:$C$9</c:f>
              <c:strCache>
                <c:ptCount val="1"/>
                <c:pt idx="0">
                  <c:v>The procedure is too burdensome</c:v>
                </c:pt>
              </c:strCache>
            </c:strRef>
          </c:tx>
          <c:spPr>
            <a:solidFill>
              <a:schemeClr val="accent3"/>
            </a:solidFill>
            <a:ln>
              <a:noFill/>
            </a:ln>
            <a:effectLst/>
          </c:spPr>
          <c:invertIfNegative val="0"/>
          <c:cat>
            <c:strRef>
              <c:f>'reasons why risks ass.'!$E$2:$H$2</c:f>
              <c:strCache>
                <c:ptCount val="4"/>
                <c:pt idx="0">
                  <c:v>5-9</c:v>
                </c:pt>
                <c:pt idx="1">
                  <c:v>10-49</c:v>
                </c:pt>
                <c:pt idx="2">
                  <c:v>50-249</c:v>
                </c:pt>
                <c:pt idx="3">
                  <c:v>250+</c:v>
                </c:pt>
              </c:strCache>
            </c:strRef>
          </c:cat>
          <c:val>
            <c:numRef>
              <c:f>'reasons why risks ass.'!$E$20:$H$20</c:f>
              <c:numCache>
                <c:formatCode>###0.0%</c:formatCode>
                <c:ptCount val="4"/>
                <c:pt idx="0">
                  <c:v>0.23281782400024581</c:v>
                </c:pt>
                <c:pt idx="1">
                  <c:v>0.2564449766971682</c:v>
                </c:pt>
                <c:pt idx="2">
                  <c:v>0.31147228411373901</c:v>
                </c:pt>
                <c:pt idx="3">
                  <c:v>0.3144583549660776</c:v>
                </c:pt>
              </c:numCache>
            </c:numRef>
          </c:val>
        </c:ser>
        <c:ser>
          <c:idx val="3"/>
          <c:order val="3"/>
          <c:tx>
            <c:strRef>
              <c:f>'reasons why risks ass.'!$C$10:$C$11</c:f>
              <c:strCache>
                <c:ptCount val="1"/>
                <c:pt idx="0">
                  <c:v>The necessary expertise is lacking</c:v>
                </c:pt>
              </c:strCache>
            </c:strRef>
          </c:tx>
          <c:spPr>
            <a:solidFill>
              <a:schemeClr val="accent4"/>
            </a:solidFill>
            <a:ln>
              <a:noFill/>
            </a:ln>
            <a:effectLst/>
          </c:spPr>
          <c:invertIfNegative val="0"/>
          <c:cat>
            <c:strRef>
              <c:f>'reasons why risks ass.'!$E$2:$H$2</c:f>
              <c:strCache>
                <c:ptCount val="4"/>
                <c:pt idx="0">
                  <c:v>5-9</c:v>
                </c:pt>
                <c:pt idx="1">
                  <c:v>10-49</c:v>
                </c:pt>
                <c:pt idx="2">
                  <c:v>50-249</c:v>
                </c:pt>
                <c:pt idx="3">
                  <c:v>250+</c:v>
                </c:pt>
              </c:strCache>
            </c:strRef>
          </c:cat>
          <c:val>
            <c:numRef>
              <c:f>'reasons why risks ass.'!$E$22:$H$22</c:f>
              <c:numCache>
                <c:formatCode>###0.0%</c:formatCode>
                <c:ptCount val="4"/>
                <c:pt idx="0">
                  <c:v>0.25031426659642764</c:v>
                </c:pt>
                <c:pt idx="1">
                  <c:v>0.34146077817957349</c:v>
                </c:pt>
                <c:pt idx="2">
                  <c:v>0.37732416655743117</c:v>
                </c:pt>
                <c:pt idx="3">
                  <c:v>0.33857608186971611</c:v>
                </c:pt>
              </c:numCache>
            </c:numRef>
          </c:val>
        </c:ser>
        <c:dLbls>
          <c:showLegendKey val="0"/>
          <c:showVal val="0"/>
          <c:showCatName val="0"/>
          <c:showSerName val="0"/>
          <c:showPercent val="0"/>
          <c:showBubbleSize val="0"/>
        </c:dLbls>
        <c:gapWidth val="219"/>
        <c:overlap val="-27"/>
        <c:axId val="344508840"/>
        <c:axId val="344499824"/>
      </c:barChart>
      <c:catAx>
        <c:axId val="34450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4499824"/>
        <c:crosses val="autoZero"/>
        <c:auto val="1"/>
        <c:lblAlgn val="ctr"/>
        <c:lblOffset val="100"/>
        <c:noMultiLvlLbl val="0"/>
      </c:catAx>
      <c:valAx>
        <c:axId val="344499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4508840"/>
        <c:crosses val="autoZero"/>
        <c:crossBetween val="between"/>
      </c:valAx>
      <c:spPr>
        <a:noFill/>
        <a:ln>
          <a:noFill/>
        </a:ln>
        <a:effectLst/>
      </c:spPr>
    </c:plotArea>
    <c:legend>
      <c:legendPos val="b"/>
      <c:layout>
        <c:manualLayout>
          <c:xMode val="edge"/>
          <c:yMode val="edge"/>
          <c:x val="6.2010061242344719E-3"/>
          <c:y val="0.84959566223594996"/>
          <c:w val="0.98759798775153107"/>
          <c:h val="0.122626605200251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23600453600806E-2"/>
          <c:y val="2.8858028291927768E-2"/>
          <c:w val="0.87043098607791869"/>
          <c:h val="0.82658310646332889"/>
        </c:manualLayout>
      </c:layout>
      <c:lineChart>
        <c:grouping val="standard"/>
        <c:varyColors val="0"/>
        <c:ser>
          <c:idx val="0"/>
          <c:order val="0"/>
          <c:tx>
            <c:strRef>
              <c:f>Feuil1!$L$4</c:f>
              <c:strCache>
                <c:ptCount val="1"/>
                <c:pt idx="0">
                  <c:v>TRM</c:v>
                </c:pt>
              </c:strCache>
            </c:strRef>
          </c:tx>
          <c:marker>
            <c:symbol val="none"/>
          </c:marker>
          <c:cat>
            <c:numRef>
              <c:f>Feuil1!$K$5:$K$30</c:f>
              <c:numCache>
                <c:formatCode>m/d/yyyy</c:formatCode>
                <c:ptCount val="26"/>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numCache>
            </c:numRef>
          </c:cat>
          <c:val>
            <c:numRef>
              <c:f>Feuil1!$L$5:$L$30</c:f>
              <c:numCache>
                <c:formatCode>General</c:formatCode>
                <c:ptCount val="26"/>
                <c:pt idx="0">
                  <c:v>123</c:v>
                </c:pt>
                <c:pt idx="1">
                  <c:v>73</c:v>
                </c:pt>
                <c:pt idx="2">
                  <c:v>104</c:v>
                </c:pt>
                <c:pt idx="3">
                  <c:v>89</c:v>
                </c:pt>
                <c:pt idx="4">
                  <c:v>75</c:v>
                </c:pt>
                <c:pt idx="5">
                  <c:v>82</c:v>
                </c:pt>
                <c:pt idx="6">
                  <c:v>91</c:v>
                </c:pt>
                <c:pt idx="7">
                  <c:v>44</c:v>
                </c:pt>
                <c:pt idx="8">
                  <c:v>77</c:v>
                </c:pt>
                <c:pt idx="9">
                  <c:v>86</c:v>
                </c:pt>
                <c:pt idx="10">
                  <c:v>109</c:v>
                </c:pt>
                <c:pt idx="11">
                  <c:v>151</c:v>
                </c:pt>
                <c:pt idx="12">
                  <c:v>138</c:v>
                </c:pt>
                <c:pt idx="13">
                  <c:v>102</c:v>
                </c:pt>
                <c:pt idx="14">
                  <c:v>142</c:v>
                </c:pt>
                <c:pt idx="15">
                  <c:v>103</c:v>
                </c:pt>
                <c:pt idx="16">
                  <c:v>102</c:v>
                </c:pt>
                <c:pt idx="17">
                  <c:v>115</c:v>
                </c:pt>
                <c:pt idx="18">
                  <c:v>91</c:v>
                </c:pt>
                <c:pt idx="19">
                  <c:v>80</c:v>
                </c:pt>
                <c:pt idx="20">
                  <c:v>99</c:v>
                </c:pt>
                <c:pt idx="21">
                  <c:v>113</c:v>
                </c:pt>
                <c:pt idx="22">
                  <c:v>75</c:v>
                </c:pt>
                <c:pt idx="23">
                  <c:v>64</c:v>
                </c:pt>
                <c:pt idx="24">
                  <c:v>89</c:v>
                </c:pt>
                <c:pt idx="25">
                  <c:v>80</c:v>
                </c:pt>
              </c:numCache>
            </c:numRef>
          </c:val>
          <c:smooth val="0"/>
        </c:ser>
        <c:ser>
          <c:idx val="1"/>
          <c:order val="1"/>
          <c:tx>
            <c:strRef>
              <c:f>Feuil1!$M$4</c:f>
              <c:strCache>
                <c:ptCount val="1"/>
                <c:pt idx="0">
                  <c:v>resto</c:v>
                </c:pt>
              </c:strCache>
            </c:strRef>
          </c:tx>
          <c:marker>
            <c:symbol val="none"/>
          </c:marker>
          <c:cat>
            <c:numRef>
              <c:f>Feuil1!$K$5:$K$30</c:f>
              <c:numCache>
                <c:formatCode>m/d/yyyy</c:formatCode>
                <c:ptCount val="26"/>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numCache>
            </c:numRef>
          </c:cat>
          <c:val>
            <c:numRef>
              <c:f>Feuil1!$M$5:$M$30</c:f>
              <c:numCache>
                <c:formatCode>General</c:formatCode>
                <c:ptCount val="26"/>
                <c:pt idx="0">
                  <c:v>391</c:v>
                </c:pt>
                <c:pt idx="1">
                  <c:v>178</c:v>
                </c:pt>
                <c:pt idx="2">
                  <c:v>271</c:v>
                </c:pt>
                <c:pt idx="3">
                  <c:v>192</c:v>
                </c:pt>
                <c:pt idx="4">
                  <c:v>121</c:v>
                </c:pt>
                <c:pt idx="5">
                  <c:v>159</c:v>
                </c:pt>
                <c:pt idx="6">
                  <c:v>143</c:v>
                </c:pt>
                <c:pt idx="7">
                  <c:v>101</c:v>
                </c:pt>
                <c:pt idx="8">
                  <c:v>141</c:v>
                </c:pt>
                <c:pt idx="9">
                  <c:v>150</c:v>
                </c:pt>
                <c:pt idx="10">
                  <c:v>849</c:v>
                </c:pt>
                <c:pt idx="11">
                  <c:v>712</c:v>
                </c:pt>
                <c:pt idx="12">
                  <c:v>681</c:v>
                </c:pt>
                <c:pt idx="13">
                  <c:v>514</c:v>
                </c:pt>
                <c:pt idx="14">
                  <c:v>383</c:v>
                </c:pt>
                <c:pt idx="15">
                  <c:v>250</c:v>
                </c:pt>
                <c:pt idx="16">
                  <c:v>247</c:v>
                </c:pt>
                <c:pt idx="17">
                  <c:v>225</c:v>
                </c:pt>
                <c:pt idx="18">
                  <c:v>199</c:v>
                </c:pt>
                <c:pt idx="19">
                  <c:v>108</c:v>
                </c:pt>
                <c:pt idx="20">
                  <c:v>207</c:v>
                </c:pt>
                <c:pt idx="21">
                  <c:v>317</c:v>
                </c:pt>
                <c:pt idx="22">
                  <c:v>197</c:v>
                </c:pt>
                <c:pt idx="23">
                  <c:v>145</c:v>
                </c:pt>
                <c:pt idx="24">
                  <c:v>207</c:v>
                </c:pt>
                <c:pt idx="25">
                  <c:v>175</c:v>
                </c:pt>
              </c:numCache>
            </c:numRef>
          </c:val>
          <c:smooth val="0"/>
        </c:ser>
        <c:ser>
          <c:idx val="2"/>
          <c:order val="2"/>
          <c:tx>
            <c:strRef>
              <c:f>Feuil1!$N$4</c:f>
              <c:strCache>
                <c:ptCount val="1"/>
                <c:pt idx="0">
                  <c:v>garages</c:v>
                </c:pt>
              </c:strCache>
            </c:strRef>
          </c:tx>
          <c:marker>
            <c:symbol val="none"/>
          </c:marker>
          <c:cat>
            <c:numRef>
              <c:f>Feuil1!$K$5:$K$30</c:f>
              <c:numCache>
                <c:formatCode>m/d/yyyy</c:formatCode>
                <c:ptCount val="26"/>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numCache>
            </c:numRef>
          </c:cat>
          <c:val>
            <c:numRef>
              <c:f>Feuil1!$N$5:$N$30</c:f>
              <c:numCache>
                <c:formatCode>General</c:formatCode>
                <c:ptCount val="26"/>
                <c:pt idx="16">
                  <c:v>175</c:v>
                </c:pt>
                <c:pt idx="17">
                  <c:v>241</c:v>
                </c:pt>
                <c:pt idx="18">
                  <c:v>161</c:v>
                </c:pt>
                <c:pt idx="19">
                  <c:v>90</c:v>
                </c:pt>
                <c:pt idx="20">
                  <c:v>145</c:v>
                </c:pt>
                <c:pt idx="21">
                  <c:v>162</c:v>
                </c:pt>
                <c:pt idx="22">
                  <c:v>111</c:v>
                </c:pt>
                <c:pt idx="23">
                  <c:v>99</c:v>
                </c:pt>
                <c:pt idx="24">
                  <c:v>120</c:v>
                </c:pt>
                <c:pt idx="25">
                  <c:v>156</c:v>
                </c:pt>
              </c:numCache>
            </c:numRef>
          </c:val>
          <c:smooth val="0"/>
        </c:ser>
        <c:dLbls>
          <c:showLegendKey val="0"/>
          <c:showVal val="0"/>
          <c:showCatName val="0"/>
          <c:showSerName val="0"/>
          <c:showPercent val="0"/>
          <c:showBubbleSize val="0"/>
        </c:dLbls>
        <c:smooth val="0"/>
        <c:axId val="344507664"/>
        <c:axId val="344508056"/>
      </c:lineChart>
      <c:dateAx>
        <c:axId val="344507664"/>
        <c:scaling>
          <c:orientation val="minMax"/>
        </c:scaling>
        <c:delete val="0"/>
        <c:axPos val="b"/>
        <c:numFmt formatCode="dd/mm/yyyy" sourceLinked="0"/>
        <c:majorTickMark val="out"/>
        <c:minorTickMark val="none"/>
        <c:tickLblPos val="nextTo"/>
        <c:crossAx val="344508056"/>
        <c:crosses val="autoZero"/>
        <c:auto val="1"/>
        <c:lblOffset val="100"/>
        <c:baseTimeUnit val="months"/>
      </c:dateAx>
      <c:valAx>
        <c:axId val="344508056"/>
        <c:scaling>
          <c:orientation val="minMax"/>
        </c:scaling>
        <c:delete val="0"/>
        <c:axPos val="l"/>
        <c:majorGridlines/>
        <c:numFmt formatCode="General" sourceLinked="1"/>
        <c:majorTickMark val="out"/>
        <c:minorTickMark val="none"/>
        <c:tickLblPos val="nextTo"/>
        <c:crossAx val="344507664"/>
        <c:crosses val="autoZero"/>
        <c:crossBetween val="between"/>
      </c:valAx>
    </c:plotArea>
    <c:legend>
      <c:legendPos val="r"/>
      <c:layout>
        <c:manualLayout>
          <c:xMode val="edge"/>
          <c:yMode val="edge"/>
          <c:x val="0.88354620170619935"/>
          <c:y val="0.40118649552367597"/>
          <c:w val="0.11188941918365237"/>
          <c:h val="0.16174341132224304"/>
        </c:manualLayout>
      </c:layout>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0.08194</cdr:x>
      <cdr:y>0.39282</cdr:y>
    </cdr:from>
    <cdr:to>
      <cdr:x>0.25733</cdr:x>
      <cdr:y>0.54522</cdr:y>
    </cdr:to>
    <cdr:sp macro="" textlink="">
      <cdr:nvSpPr>
        <cdr:cNvPr id="2" name="ZoneTexte 1"/>
        <cdr:cNvSpPr txBox="1"/>
      </cdr:nvSpPr>
      <cdr:spPr>
        <a:xfrm xmlns:a="http://schemas.openxmlformats.org/drawingml/2006/main">
          <a:off x="658662" y="1439506"/>
          <a:ext cx="1409816" cy="558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err="1" smtClean="0"/>
            <a:t>Advertising</a:t>
          </a:r>
          <a:r>
            <a:rPr lang="fr-FR" sz="1100" dirty="0" smtClean="0"/>
            <a:t> in </a:t>
          </a:r>
          <a:r>
            <a:rPr lang="fr-FR" sz="1100" dirty="0" err="1" smtClean="0"/>
            <a:t>newspapers</a:t>
          </a:r>
          <a:r>
            <a:rPr lang="fr-FR" sz="1100" dirty="0" smtClean="0"/>
            <a:t> </a:t>
          </a:r>
          <a:endParaRPr lang="fr-FR" sz="1100" dirty="0"/>
        </a:p>
      </cdr:txBody>
    </cdr:sp>
  </cdr:relSizeAnchor>
  <cdr:relSizeAnchor xmlns:cdr="http://schemas.openxmlformats.org/drawingml/2006/chartDrawing">
    <cdr:from>
      <cdr:x>0.12164</cdr:x>
      <cdr:y>0.48917</cdr:y>
    </cdr:from>
    <cdr:to>
      <cdr:x>0.12164</cdr:x>
      <cdr:y>0.59108</cdr:y>
    </cdr:to>
    <cdr:cxnSp macro="">
      <cdr:nvCxnSpPr>
        <cdr:cNvPr id="4" name="Connecteur droit avec flèche 3"/>
        <cdr:cNvCxnSpPr/>
      </cdr:nvCxnSpPr>
      <cdr:spPr>
        <a:xfrm xmlns:a="http://schemas.openxmlformats.org/drawingml/2006/main" flipH="1">
          <a:off x="1303699" y="2390114"/>
          <a:ext cx="1" cy="4979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0.23873</cdr:x>
      <cdr:y>0.11231</cdr:y>
    </cdr:from>
    <cdr:to>
      <cdr:x>0.33418</cdr:x>
      <cdr:y>0.21978</cdr:y>
    </cdr:to>
    <cdr:sp macro="" textlink="">
      <cdr:nvSpPr>
        <cdr:cNvPr id="6" name="ZoneTexte 1"/>
        <cdr:cNvSpPr txBox="1"/>
      </cdr:nvSpPr>
      <cdr:spPr>
        <a:xfrm xmlns:a="http://schemas.openxmlformats.org/drawingml/2006/main">
          <a:off x="2558610" y="548740"/>
          <a:ext cx="1023042" cy="5251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dirty="0" smtClean="0"/>
            <a:t>Mailing </a:t>
          </a:r>
        </a:p>
        <a:p xmlns:a="http://schemas.openxmlformats.org/drawingml/2006/main">
          <a:r>
            <a:rPr lang="fr-FR" sz="1100" dirty="0" smtClean="0"/>
            <a:t>(</a:t>
          </a:r>
          <a:r>
            <a:rPr lang="fr-FR" sz="1100" dirty="0" err="1" smtClean="0"/>
            <a:t>letter</a:t>
          </a:r>
          <a:r>
            <a:rPr lang="fr-FR" sz="1100" dirty="0" smtClean="0"/>
            <a:t>)</a:t>
          </a:r>
          <a:endParaRPr lang="fr-F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s-ES"/>
          </a:p>
        </p:txBody>
      </p:sp>
      <p:sp>
        <p:nvSpPr>
          <p:cNvPr id="3" name="2 Marcador de fecha"/>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94E08F08-CDC5-4C8E-9C0F-454F65726CFC}" type="datetimeFigureOut">
              <a:rPr lang="es-ES" smtClean="0"/>
              <a:t>17/10/2016</a:t>
            </a:fld>
            <a:endParaRPr lang="es-ES"/>
          </a:p>
        </p:txBody>
      </p:sp>
      <p:sp>
        <p:nvSpPr>
          <p:cNvPr id="4" name="3 Marcador de pie de página"/>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94D1FCAA-0103-4DF7-9DFF-6CC545AEC510}" type="slidenum">
              <a:rPr lang="es-ES" smtClean="0"/>
              <a:t>‹#›</a:t>
            </a:fld>
            <a:endParaRPr lang="es-ES"/>
          </a:p>
        </p:txBody>
      </p:sp>
    </p:spTree>
    <p:extLst>
      <p:ext uri="{BB962C8B-B14F-4D97-AF65-F5344CB8AC3E}">
        <p14:creationId xmlns:p14="http://schemas.microsoft.com/office/powerpoint/2010/main" val="200365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s-ES"/>
          </a:p>
        </p:txBody>
      </p:sp>
      <p:sp>
        <p:nvSpPr>
          <p:cNvPr id="3" name="2 Marcador de fecha"/>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D90174A6-D3E6-43D1-B0C3-88B5F174B819}" type="datetimeFigureOut">
              <a:rPr lang="es-ES" smtClean="0"/>
              <a:t>17/10/2016</a:t>
            </a:fld>
            <a:endParaRPr lang="es-ES"/>
          </a:p>
        </p:txBody>
      </p:sp>
      <p:sp>
        <p:nvSpPr>
          <p:cNvPr id="4" name="3 Marcador de imagen de diapositiva"/>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s-ES"/>
          </a:p>
        </p:txBody>
      </p:sp>
      <p:sp>
        <p:nvSpPr>
          <p:cNvPr id="5" name="4 Marcador de notas"/>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E95553AD-0401-415A-989D-3872019114FE}" type="slidenum">
              <a:rPr lang="es-ES" smtClean="0"/>
              <a:t>‹#›</a:t>
            </a:fld>
            <a:endParaRPr lang="es-ES"/>
          </a:p>
        </p:txBody>
      </p:sp>
    </p:spTree>
    <p:extLst>
      <p:ext uri="{BB962C8B-B14F-4D97-AF65-F5344CB8AC3E}">
        <p14:creationId xmlns:p14="http://schemas.microsoft.com/office/powerpoint/2010/main" val="111900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E254D7BC-B467-44B1-A29A-AFD23F123141}" type="slidenum">
              <a:rPr lang="en-GB" altLang="de-DE"/>
              <a:pPr algn="r" eaLnBrk="1" hangingPunct="1">
                <a:spcBef>
                  <a:spcPct val="0"/>
                </a:spcBef>
              </a:pPr>
              <a:t>1</a:t>
            </a:fld>
            <a:endParaRPr lang="en-GB" altLang="de-DE"/>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da-DK" altLang="de-DE" smtClean="0">
              <a:latin typeface="Times New Roman" panose="02020603050405020304" pitchFamily="18" charset="0"/>
            </a:endParaRPr>
          </a:p>
        </p:txBody>
      </p:sp>
    </p:spTree>
    <p:extLst>
      <p:ext uri="{BB962C8B-B14F-4D97-AF65-F5344CB8AC3E}">
        <p14:creationId xmlns:p14="http://schemas.microsoft.com/office/powerpoint/2010/main" val="285642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3CE505BF-C55A-4797-AECC-2956A0D56FEC}" type="slidenum">
              <a:rPr lang="en-GB" altLang="en-US"/>
              <a:pPr algn="r" eaLnBrk="1" hangingPunct="1">
                <a:spcBef>
                  <a:spcPct val="0"/>
                </a:spcBef>
              </a:pPr>
              <a:t>15</a:t>
            </a:fld>
            <a:endParaRPr lang="en-GB" altLang="en-US"/>
          </a:p>
        </p:txBody>
      </p:sp>
    </p:spTree>
    <p:extLst>
      <p:ext uri="{BB962C8B-B14F-4D97-AF65-F5344CB8AC3E}">
        <p14:creationId xmlns:p14="http://schemas.microsoft.com/office/powerpoint/2010/main" val="93499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3B3EF0E-C5D1-413F-944A-1E7B0993FA29}" type="slidenum">
              <a:rPr lang="en-GB" altLang="en-US"/>
              <a:pPr algn="r" eaLnBrk="1" hangingPunct="1">
                <a:spcBef>
                  <a:spcPct val="0"/>
                </a:spcBef>
              </a:pPr>
              <a:t>16</a:t>
            </a:fld>
            <a:endParaRPr lang="en-GB" altLang="en-US"/>
          </a:p>
        </p:txBody>
      </p:sp>
    </p:spTree>
    <p:extLst>
      <p:ext uri="{BB962C8B-B14F-4D97-AF65-F5344CB8AC3E}">
        <p14:creationId xmlns:p14="http://schemas.microsoft.com/office/powerpoint/2010/main" val="98699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E4A843B-1238-4D17-9E7D-4CB4894A893E}" type="slidenum">
              <a:rPr lang="en-GB" altLang="en-US"/>
              <a:pPr algn="r" eaLnBrk="1" hangingPunct="1">
                <a:spcBef>
                  <a:spcPct val="0"/>
                </a:spcBef>
              </a:pPr>
              <a:t>17</a:t>
            </a:fld>
            <a:endParaRPr lang="en-GB" altLang="en-US"/>
          </a:p>
        </p:txBody>
      </p:sp>
    </p:spTree>
    <p:extLst>
      <p:ext uri="{BB962C8B-B14F-4D97-AF65-F5344CB8AC3E}">
        <p14:creationId xmlns:p14="http://schemas.microsoft.com/office/powerpoint/2010/main" val="184532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94930AB-2C03-4573-A4D0-657489686BAE}" type="slidenum">
              <a:rPr lang="en-GB" altLang="en-US"/>
              <a:pPr algn="r" eaLnBrk="1" hangingPunct="1">
                <a:spcBef>
                  <a:spcPct val="0"/>
                </a:spcBef>
              </a:pPr>
              <a:t>18</a:t>
            </a:fld>
            <a:endParaRPr lang="en-GB" altLang="en-US"/>
          </a:p>
        </p:txBody>
      </p:sp>
    </p:spTree>
    <p:extLst>
      <p:ext uri="{BB962C8B-B14F-4D97-AF65-F5344CB8AC3E}">
        <p14:creationId xmlns:p14="http://schemas.microsoft.com/office/powerpoint/2010/main" val="290647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F2B7AD4-D80C-4083-B8BF-DB70AEDA4351}" type="slidenum">
              <a:rPr lang="en-GB" altLang="en-US"/>
              <a:pPr algn="r" eaLnBrk="1" hangingPunct="1">
                <a:spcBef>
                  <a:spcPct val="0"/>
                </a:spcBef>
              </a:pPr>
              <a:t>19</a:t>
            </a:fld>
            <a:endParaRPr lang="en-GB" altLang="en-US"/>
          </a:p>
        </p:txBody>
      </p:sp>
    </p:spTree>
    <p:extLst>
      <p:ext uri="{BB962C8B-B14F-4D97-AF65-F5344CB8AC3E}">
        <p14:creationId xmlns:p14="http://schemas.microsoft.com/office/powerpoint/2010/main" val="130426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1D8B66-60C4-415E-8911-5623187F8DE4}" type="slidenum">
              <a:rPr lang="en-US" smtClean="0"/>
              <a:t>22</a:t>
            </a:fld>
            <a:endParaRPr lang="en-US"/>
          </a:p>
        </p:txBody>
      </p:sp>
    </p:spTree>
    <p:extLst>
      <p:ext uri="{BB962C8B-B14F-4D97-AF65-F5344CB8AC3E}">
        <p14:creationId xmlns:p14="http://schemas.microsoft.com/office/powerpoint/2010/main" val="65218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latin typeface="Times New Roman" panose="02020603050405020304" pitchFamily="18" charset="0"/>
                <a:ea typeface="ＭＳ Ｐゴシック" panose="020B0600070205080204" pitchFamily="34" charset="-128"/>
              </a:rPr>
              <a:t>First bullet point: </a:t>
            </a:r>
          </a:p>
          <a:p>
            <a:r>
              <a:rPr lang="en-US" altLang="en-US" b="1" smtClean="0">
                <a:latin typeface="Times New Roman" panose="02020603050405020304" pitchFamily="18" charset="0"/>
                <a:ea typeface="ＭＳ Ｐゴシック" panose="020B0600070205080204" pitchFamily="34" charset="-128"/>
              </a:rPr>
              <a:t>Communication from the Commission to the European Parliament, the Council, the European Economic and Social Committee and the Committee of Regions on the practical implementation of the provisions of the Health and Safety at Work Directives 89/391 (Framework), 89/654 (Workplaces), 89/655 (Work Equipment), 89/656 (Personal Protective Equipment), 90/269 (Manual Handling of Loads) and 90/270 (Display Screen Equipment) pp.15-16</a:t>
            </a:r>
            <a:br>
              <a:rPr lang="en-US" altLang="en-US" b="1" smtClean="0">
                <a:latin typeface="Times New Roman" panose="02020603050405020304" pitchFamily="18" charset="0"/>
                <a:ea typeface="ＭＳ Ｐゴシック" panose="020B0600070205080204" pitchFamily="34" charset="-128"/>
              </a:rPr>
            </a:br>
            <a:r>
              <a:rPr lang="en-US" altLang="en-US" smtClean="0">
                <a:latin typeface="Times New Roman" panose="02020603050405020304" pitchFamily="18" charset="0"/>
                <a:ea typeface="ＭＳ Ｐゴシック" panose="020B0600070205080204" pitchFamily="34" charset="-128"/>
              </a:rPr>
              <a:t/>
            </a:r>
            <a:br>
              <a:rPr lang="en-US" altLang="en-US" smtClean="0">
                <a:latin typeface="Times New Roman" panose="02020603050405020304" pitchFamily="18" charset="0"/>
                <a:ea typeface="ＭＳ Ｐゴシック" panose="020B0600070205080204" pitchFamily="34" charset="-128"/>
              </a:rPr>
            </a:br>
            <a:r>
              <a:rPr lang="en-US" altLang="en-US" smtClean="0">
                <a:latin typeface="Times New Roman" panose="02020603050405020304" pitchFamily="18" charset="0"/>
                <a:ea typeface="ＭＳ Ｐゴシック" panose="020B0600070205080204" pitchFamily="34" charset="-128"/>
              </a:rPr>
              <a:t>/* COM/2004/0062 final */http://eur-lex.europa.eu/legal-content/EN/TXT/?uri=CELEX:52004DC0062</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F85410E-D5C1-4047-BC19-C78BD3C90FE2}" type="slidenum">
              <a:rPr lang="en-GB" altLang="en-US" sz="1200" smtClean="0"/>
              <a:pPr/>
              <a:t>2</a:t>
            </a:fld>
            <a:endParaRPr lang="en-GB" altLang="en-US" sz="1200" smtClean="0"/>
          </a:p>
        </p:txBody>
      </p:sp>
    </p:spTree>
    <p:extLst>
      <p:ext uri="{BB962C8B-B14F-4D97-AF65-F5344CB8AC3E}">
        <p14:creationId xmlns:p14="http://schemas.microsoft.com/office/powerpoint/2010/main" val="14317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NB: slides about « </a:t>
            </a:r>
            <a:r>
              <a:rPr lang="fr-FR" dirty="0" err="1" smtClean="0"/>
              <a:t>reasons</a:t>
            </a:r>
            <a:r>
              <a:rPr lang="fr-FR" dirty="0" smtClean="0"/>
              <a:t> </a:t>
            </a:r>
            <a:r>
              <a:rPr lang="fr-FR" dirty="0" err="1" smtClean="0"/>
              <a:t>why</a:t>
            </a:r>
            <a:r>
              <a:rPr lang="fr-FR" dirty="0" smtClean="0"/>
              <a:t> </a:t>
            </a:r>
            <a:r>
              <a:rPr lang="fr-FR" dirty="0" err="1" smtClean="0"/>
              <a:t>risks</a:t>
            </a:r>
            <a:r>
              <a:rPr lang="fr-FR" dirty="0" smtClean="0"/>
              <a:t> </a:t>
            </a:r>
            <a:r>
              <a:rPr lang="fr-FR" dirty="0" err="1" smtClean="0"/>
              <a:t>assessments</a:t>
            </a:r>
            <a:r>
              <a:rPr lang="fr-FR" dirty="0" smtClean="0"/>
              <a:t> are not </a:t>
            </a:r>
            <a:r>
              <a:rPr lang="fr-FR" dirty="0" err="1" smtClean="0"/>
              <a:t>carried</a:t>
            </a:r>
            <a:r>
              <a:rPr lang="fr-FR" dirty="0" smtClean="0"/>
              <a:t> out </a:t>
            </a:r>
            <a:r>
              <a:rPr lang="fr-FR" dirty="0" err="1" smtClean="0"/>
              <a:t>regularly</a:t>
            </a:r>
            <a:r>
              <a:rPr lang="fr-FR" dirty="0" smtClean="0"/>
              <a:t> » </a:t>
            </a:r>
            <a:r>
              <a:rPr lang="fr-FR" dirty="0" err="1" smtClean="0"/>
              <a:t>were</a:t>
            </a:r>
            <a:r>
              <a:rPr lang="fr-FR" dirty="0" smtClean="0"/>
              <a:t> </a:t>
            </a:r>
            <a:r>
              <a:rPr lang="fr-FR" dirty="0" err="1" smtClean="0"/>
              <a:t>deleted</a:t>
            </a:r>
            <a:r>
              <a:rPr lang="fr-FR" dirty="0" smtClean="0"/>
              <a:t>, as the </a:t>
            </a:r>
            <a:r>
              <a:rPr lang="fr-FR" dirty="0" err="1" smtClean="0"/>
              <a:t>percentage</a:t>
            </a:r>
            <a:r>
              <a:rPr lang="fr-FR" dirty="0" smtClean="0"/>
              <a:t> </a:t>
            </a:r>
            <a:r>
              <a:rPr lang="fr-FR" dirty="0" err="1" smtClean="0"/>
              <a:t>is</a:t>
            </a:r>
            <a:r>
              <a:rPr lang="fr-FR" dirty="0" smtClean="0"/>
              <a:t> </a:t>
            </a:r>
            <a:r>
              <a:rPr lang="fr-FR" dirty="0" err="1" smtClean="0"/>
              <a:t>rather</a:t>
            </a:r>
            <a:r>
              <a:rPr lang="fr-FR" dirty="0" smtClean="0"/>
              <a:t> </a:t>
            </a:r>
            <a:r>
              <a:rPr lang="fr-FR" dirty="0" err="1" smtClean="0"/>
              <a:t>low</a:t>
            </a:r>
            <a:r>
              <a:rPr lang="fr-FR" dirty="0" smtClean="0"/>
              <a:t> (</a:t>
            </a:r>
            <a:r>
              <a:rPr lang="fr-FR" dirty="0" err="1" smtClean="0"/>
              <a:t>representativness</a:t>
            </a:r>
            <a:r>
              <a:rPr lang="fr-FR" dirty="0" smtClean="0"/>
              <a:t>)</a:t>
            </a:r>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3</a:t>
            </a:fld>
            <a:endParaRPr lang="en-GB"/>
          </a:p>
        </p:txBody>
      </p:sp>
    </p:spTree>
    <p:extLst>
      <p:ext uri="{BB962C8B-B14F-4D97-AF65-F5344CB8AC3E}">
        <p14:creationId xmlns:p14="http://schemas.microsoft.com/office/powerpoint/2010/main" val="367806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Results</a:t>
            </a:r>
            <a:r>
              <a:rPr lang="fr-FR" dirty="0" smtClean="0"/>
              <a:t>:</a:t>
            </a:r>
            <a:r>
              <a:rPr lang="fr-FR" baseline="0" dirty="0" smtClean="0"/>
              <a:t> </a:t>
            </a:r>
            <a:r>
              <a:rPr lang="fr-FR" baseline="0" dirty="0" err="1" smtClean="0"/>
              <a:t>weighted</a:t>
            </a:r>
            <a:r>
              <a:rPr lang="fr-FR" baseline="0" dirty="0" smtClean="0"/>
              <a:t> by </a:t>
            </a:r>
            <a:r>
              <a:rPr lang="fr-FR" baseline="0" dirty="0" err="1" smtClean="0"/>
              <a:t>estprop</a:t>
            </a:r>
            <a:endParaRPr lang="fr-FR" baseline="0" dirty="0" smtClean="0"/>
          </a:p>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4</a:t>
            </a:fld>
            <a:endParaRPr lang="en-GB"/>
          </a:p>
        </p:txBody>
      </p:sp>
    </p:spTree>
    <p:extLst>
      <p:ext uri="{BB962C8B-B14F-4D97-AF65-F5344CB8AC3E}">
        <p14:creationId xmlns:p14="http://schemas.microsoft.com/office/powerpoint/2010/main" val="108264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Results</a:t>
            </a:r>
            <a:r>
              <a:rPr lang="fr-FR" dirty="0" smtClean="0"/>
              <a:t>:</a:t>
            </a:r>
            <a:r>
              <a:rPr lang="fr-FR" baseline="0" dirty="0" smtClean="0"/>
              <a:t> </a:t>
            </a:r>
            <a:r>
              <a:rPr lang="fr-FR" baseline="0" dirty="0" err="1" smtClean="0"/>
              <a:t>weighted</a:t>
            </a:r>
            <a:r>
              <a:rPr lang="fr-FR" baseline="0" dirty="0" smtClean="0"/>
              <a:t> by </a:t>
            </a:r>
            <a:r>
              <a:rPr lang="fr-FR" baseline="0" dirty="0" err="1" smtClean="0"/>
              <a:t>estprop</a:t>
            </a:r>
            <a:endParaRPr lang="fr-FR" baseline="0"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5</a:t>
            </a:fld>
            <a:endParaRPr lang="en-GB"/>
          </a:p>
        </p:txBody>
      </p:sp>
    </p:spTree>
    <p:extLst>
      <p:ext uri="{BB962C8B-B14F-4D97-AF65-F5344CB8AC3E}">
        <p14:creationId xmlns:p14="http://schemas.microsoft.com/office/powerpoint/2010/main" val="10188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en-US" smtClean="0">
                <a:latin typeface="Times New Roman" panose="02020603050405020304" pitchFamily="18" charset="0"/>
              </a:rPr>
              <a:t>Results: weighted by estprop</a:t>
            </a:r>
          </a:p>
          <a:p>
            <a:endParaRPr lang="en-GB" altLang="en-US" smtClean="0">
              <a:latin typeface="Times New Roman" panose="02020603050405020304" pitchFamily="18"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856C35-8DF0-4816-9527-D1502E6BC74B}" type="slidenum">
              <a:rPr lang="en-GB" altLang="en-US" sz="1200" smtClean="0"/>
              <a:pPr/>
              <a:t>6</a:t>
            </a:fld>
            <a:endParaRPr lang="en-GB" altLang="en-US" sz="1200" smtClean="0"/>
          </a:p>
        </p:txBody>
      </p:sp>
    </p:spTree>
    <p:extLst>
      <p:ext uri="{BB962C8B-B14F-4D97-AF65-F5344CB8AC3E}">
        <p14:creationId xmlns:p14="http://schemas.microsoft.com/office/powerpoint/2010/main" val="12776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CF969A26-6BEE-4F09-AA66-0997DF039A0A}" type="slidenum">
              <a:rPr lang="en-GB" altLang="en-US"/>
              <a:pPr algn="r" eaLnBrk="1" hangingPunct="1">
                <a:spcBef>
                  <a:spcPct val="0"/>
                </a:spcBef>
              </a:pPr>
              <a:t>9</a:t>
            </a:fld>
            <a:endParaRPr lang="en-GB" altLang="en-US"/>
          </a:p>
        </p:txBody>
      </p:sp>
    </p:spTree>
    <p:extLst>
      <p:ext uri="{BB962C8B-B14F-4D97-AF65-F5344CB8AC3E}">
        <p14:creationId xmlns:p14="http://schemas.microsoft.com/office/powerpoint/2010/main" val="33594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E080CD91-CEDD-47C6-ABF2-EB6F0E016D34}" type="slidenum">
              <a:rPr lang="en-GB" altLang="en-US"/>
              <a:pPr algn="r" eaLnBrk="1" hangingPunct="1">
                <a:spcBef>
                  <a:spcPct val="0"/>
                </a:spcBef>
              </a:pPr>
              <a:t>10</a:t>
            </a:fld>
            <a:endParaRPr lang="en-GB" altLang="en-US"/>
          </a:p>
        </p:txBody>
      </p:sp>
    </p:spTree>
    <p:extLst>
      <p:ext uri="{BB962C8B-B14F-4D97-AF65-F5344CB8AC3E}">
        <p14:creationId xmlns:p14="http://schemas.microsoft.com/office/powerpoint/2010/main" val="52362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BFEA501E-8718-47CD-B27A-66DCE9A431F6}" type="slidenum">
              <a:rPr lang="en-GB" altLang="en-US"/>
              <a:pPr algn="r" eaLnBrk="1" hangingPunct="1">
                <a:spcBef>
                  <a:spcPct val="0"/>
                </a:spcBef>
              </a:pPr>
              <a:t>11</a:t>
            </a:fld>
            <a:endParaRPr lang="en-GB" altLang="en-US"/>
          </a:p>
        </p:txBody>
      </p:sp>
    </p:spTree>
    <p:extLst>
      <p:ext uri="{BB962C8B-B14F-4D97-AF65-F5344CB8AC3E}">
        <p14:creationId xmlns:p14="http://schemas.microsoft.com/office/powerpoint/2010/main" val="2511232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
        <p:nvSpPr>
          <p:cNvPr id="13" name="Subtitle 2"/>
          <p:cNvSpPr>
            <a:spLocks noGrp="1"/>
          </p:cNvSpPr>
          <p:nvPr>
            <p:ph type="subTitle" idx="10"/>
          </p:nvPr>
        </p:nvSpPr>
        <p:spPr>
          <a:xfrm>
            <a:off x="450003" y="4626000"/>
            <a:ext cx="7646400"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spTree>
    <p:extLst>
      <p:ext uri="{BB962C8B-B14F-4D97-AF65-F5344CB8AC3E}">
        <p14:creationId xmlns:p14="http://schemas.microsoft.com/office/powerpoint/2010/main" val="4592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9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3" y="180000"/>
            <a:ext cx="7560000" cy="540000"/>
          </a:xfrm>
        </p:spPr>
        <p:txBody>
          <a:bodyPr anchor="b"/>
          <a:lstStyle>
            <a:lvl1pPr algn="l">
              <a:defRPr sz="24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55"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1116000"/>
            <a:ext cx="2880000" cy="48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90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2" y="1116000"/>
            <a:ext cx="4049992" cy="900000"/>
          </a:xfrm>
        </p:spPr>
        <p:txBody>
          <a:bodyPr anchor="b">
            <a:normAutofit/>
          </a:bodyPr>
          <a:lstStyle>
            <a:lvl1pPr algn="l">
              <a:defRPr sz="24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2" y="1600200"/>
            <a:ext cx="3429000" cy="342900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13851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3" y="1116000"/>
            <a:ext cx="756000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82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3" y="1116000"/>
            <a:ext cx="664228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7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712788" y="1752600"/>
            <a:ext cx="7177087" cy="41148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xfrm>
            <a:off x="576263" y="5932488"/>
            <a:ext cx="1905000" cy="239712"/>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776538" y="5943600"/>
            <a:ext cx="2895600" cy="2286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5984875" y="5943600"/>
            <a:ext cx="1905000" cy="228600"/>
          </a:xfrm>
          <a:prstGeom prst="rect">
            <a:avLst/>
          </a:prstGeom>
          <a:ln/>
        </p:spPr>
        <p:txBody>
          <a:bodyPr/>
          <a:lstStyle>
            <a:lvl1pPr>
              <a:defRPr/>
            </a:lvl1pPr>
          </a:lstStyle>
          <a:p>
            <a:pPr>
              <a:defRPr/>
            </a:pPr>
            <a:fld id="{3D79B4C3-68C0-49CC-928B-1439BEA142E8}" type="slidenum">
              <a:rPr lang="en-GB" altLang="en-US"/>
              <a:pPr>
                <a:defRPr/>
              </a:pPr>
              <a:t>‹#›</a:t>
            </a:fld>
            <a:endParaRPr lang="en-GB" altLang="en-US"/>
          </a:p>
        </p:txBody>
      </p:sp>
    </p:spTree>
    <p:extLst>
      <p:ext uri="{BB962C8B-B14F-4D97-AF65-F5344CB8AC3E}">
        <p14:creationId xmlns:p14="http://schemas.microsoft.com/office/powerpoint/2010/main" val="257890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1" y="6246812"/>
            <a:ext cx="5562014" cy="365125"/>
          </a:xfrm>
          <a:prstGeom prst="rect">
            <a:avLst/>
          </a:prstGeo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endParaRPr lang="fr-FR" dirty="0">
              <a:solidFill>
                <a:prstClr val="black">
                  <a:lumMod val="85000"/>
                  <a:lumOff val="15000"/>
                </a:prstClr>
              </a:solidFill>
            </a:endParaRPr>
          </a:p>
        </p:txBody>
      </p:sp>
      <p:sp>
        <p:nvSpPr>
          <p:cNvPr id="7" name="Titre 1"/>
          <p:cNvSpPr>
            <a:spLocks noGrp="1"/>
          </p:cNvSpPr>
          <p:nvPr>
            <p:ph type="title"/>
          </p:nvPr>
        </p:nvSpPr>
        <p:spPr>
          <a:xfrm>
            <a:off x="1196340" y="298453"/>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1196340" y="1216024"/>
            <a:ext cx="7833360" cy="4792889"/>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335374" y="6246813"/>
            <a:ext cx="741260" cy="365125"/>
          </a:xfrm>
          <a:prstGeom prst="rect">
            <a:avLst/>
          </a:prstGeo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1E50D516-F1FA-4A28-BE28-D591C2EFA26F}" type="datetime1">
              <a:rPr lang="fr-FR" smtClean="0">
                <a:solidFill>
                  <a:prstClr val="black">
                    <a:tint val="75000"/>
                  </a:prstClr>
                </a:solidFill>
              </a:rPr>
              <a:t>17/10/2016</a:t>
            </a:fld>
            <a:endParaRPr lang="fr-FR" dirty="0">
              <a:solidFill>
                <a:prstClr val="black">
                  <a:tint val="75000"/>
                </a:prstClr>
              </a:solidFill>
            </a:endParaRPr>
          </a:p>
        </p:txBody>
      </p:sp>
      <p:sp>
        <p:nvSpPr>
          <p:cNvPr id="11" name="Espace réservé du numéro de diapositive 5"/>
          <p:cNvSpPr txBox="1">
            <a:spLocks/>
          </p:cNvSpPr>
          <p:nvPr userDrawn="1"/>
        </p:nvSpPr>
        <p:spPr>
          <a:xfrm>
            <a:off x="8173781" y="6277972"/>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solidFill>
                  <a:prstClr val="white"/>
                </a:solidFill>
              </a:rPr>
              <a:t>.</a:t>
            </a:r>
            <a:fld id="{DB125FA9-0D04-4F40-AB50-01ECFE206B88}" type="slidenum">
              <a:rPr lang="fr-FR" sz="1500" smtClean="0">
                <a:solidFill>
                  <a:prstClr val="white">
                    <a:lumMod val="50000"/>
                  </a:prstClr>
                </a:solidFill>
              </a:rPr>
              <a:pPr algn="ctr"/>
              <a:t>‹#›</a:t>
            </a:fld>
            <a:endParaRPr lang="fr-FR" sz="15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200"/>
            <a:ext cx="212354"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6" y="6331200"/>
            <a:ext cx="221572" cy="295429"/>
          </a:xfrm>
          <a:prstGeom prst="rect">
            <a:avLst/>
          </a:prstGeom>
        </p:spPr>
      </p:pic>
    </p:spTree>
    <p:extLst>
      <p:ext uri="{BB962C8B-B14F-4D97-AF65-F5344CB8AC3E}">
        <p14:creationId xmlns:p14="http://schemas.microsoft.com/office/powerpoint/2010/main" val="4957335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3"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623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0003" y="1360800"/>
            <a:ext cx="7646400" cy="1461600"/>
          </a:xfrm>
        </p:spPr>
        <p:txBody>
          <a:bodyPr lIns="0" tIns="0" rIns="0" bIns="0" anchor="t" anchorCtr="0"/>
          <a:lstStyle>
            <a:lvl1pP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8"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9"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Tree>
    <p:extLst>
      <p:ext uri="{BB962C8B-B14F-4D97-AF65-F5344CB8AC3E}">
        <p14:creationId xmlns:p14="http://schemas.microsoft.com/office/powerpoint/2010/main" val="312961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3"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spTree>
    <p:extLst>
      <p:ext uri="{BB962C8B-B14F-4D97-AF65-F5344CB8AC3E}">
        <p14:creationId xmlns:p14="http://schemas.microsoft.com/office/powerpoint/2010/main" val="161744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3"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spTree>
    <p:extLst>
      <p:ext uri="{BB962C8B-B14F-4D97-AF65-F5344CB8AC3E}">
        <p14:creationId xmlns:p14="http://schemas.microsoft.com/office/powerpoint/2010/main" val="133370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 4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2747"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3"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spTree>
    <p:extLst>
      <p:ext uri="{BB962C8B-B14F-4D97-AF65-F5344CB8AC3E}">
        <p14:creationId xmlns:p14="http://schemas.microsoft.com/office/powerpoint/2010/main" val="24666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3" y="180000"/>
            <a:ext cx="7560000" cy="48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08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52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70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1" descr="111004_EU-OSHA_Corporate_PPT_inner slide.png"/>
          <p:cNvPicPr>
            <a:picLocks noChangeAspect="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0055" y="180000"/>
            <a:ext cx="7559873" cy="48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3" y="1116000"/>
            <a:ext cx="7560000" cy="48600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Bild 3" descr="111004_EU-OSHA_PPT_Corporate logo_inner slide.png"/>
          <p:cNvPicPr>
            <a:picLocks noChangeAspect="1"/>
          </p:cNvPicPr>
          <p:nvPr/>
        </p:nvPicPr>
        <p:blipFill>
          <a:blip r:embed="rId19" cstate="print"/>
          <a:srcRect/>
          <a:stretch>
            <a:fillRect/>
          </a:stretch>
        </p:blipFill>
        <p:spPr bwMode="auto">
          <a:xfrm>
            <a:off x="442916" y="6273800"/>
            <a:ext cx="946150" cy="311150"/>
          </a:xfrm>
          <a:prstGeom prst="rect">
            <a:avLst/>
          </a:prstGeom>
          <a:noFill/>
          <a:ln w="9525">
            <a:noFill/>
            <a:miter lim="800000"/>
            <a:headEnd/>
            <a:tailEnd/>
          </a:ln>
        </p:spPr>
      </p:pic>
      <p:sp>
        <p:nvSpPr>
          <p:cNvPr id="6" name="Rectangle 11"/>
          <p:cNvSpPr>
            <a:spLocks noChangeArrowheads="1"/>
          </p:cNvSpPr>
          <p:nvPr/>
        </p:nvSpPr>
        <p:spPr bwMode="auto">
          <a:xfrm>
            <a:off x="2268544" y="6477110"/>
            <a:ext cx="5830887" cy="104775"/>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900" b="1" noProof="0" dirty="0" smtClean="0">
                <a:solidFill>
                  <a:schemeClr val="tx2"/>
                </a:solidFill>
                <a:latin typeface="Arial" charset="0"/>
                <a:ea typeface="ＭＳ Ｐゴシック" charset="-128"/>
                <a:cs typeface="ＭＳ Ｐゴシック" charset="-128"/>
              </a:rPr>
              <a:t>http://osha.europa.eu</a:t>
            </a:r>
            <a:endParaRPr lang="en-GB" sz="900" b="1" noProof="0" dirty="0">
              <a:solidFill>
                <a:schemeClr val="tx2"/>
              </a:solidFill>
              <a:latin typeface="Arial" charset="0"/>
              <a:ea typeface="ＭＳ Ｐゴシック" charset="-128"/>
              <a:cs typeface="ＭＳ Ｐゴシック" charset="-128"/>
            </a:endParaRPr>
          </a:p>
        </p:txBody>
      </p:sp>
      <p:sp>
        <p:nvSpPr>
          <p:cNvPr id="7" name="Slide Number Placeholder 9"/>
          <p:cNvSpPr txBox="1">
            <a:spLocks/>
          </p:cNvSpPr>
          <p:nvPr/>
        </p:nvSpPr>
        <p:spPr>
          <a:xfrm>
            <a:off x="8534024" y="6506325"/>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aseline="0" smtClean="0"/>
              <a:pPr/>
              <a:t>‹#›</a:t>
            </a:fld>
            <a:endParaRPr lang="en-GB" sz="1000" baseline="0" dirty="0"/>
          </a:p>
        </p:txBody>
      </p:sp>
    </p:spTree>
    <p:extLst>
      <p:ext uri="{BB962C8B-B14F-4D97-AF65-F5344CB8AC3E}">
        <p14:creationId xmlns:p14="http://schemas.microsoft.com/office/powerpoint/2010/main" val="33024991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mailto:munar@osha.europa.eu" TargetMode="External"/><Relationship Id="rId2" Type="http://schemas.openxmlformats.org/officeDocument/2006/relationships/hyperlink" Target="http://www.oiraproject.eu/" TargetMode="Externa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iraproject.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10323_OiRA_PPT_backrou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t="29792"/>
          <a:stretch/>
        </p:blipFill>
        <p:spPr>
          <a:xfrm>
            <a:off x="14288" y="15875"/>
            <a:ext cx="9144000" cy="4283075"/>
          </a:xfrm>
          <a:prstGeom prst="rect">
            <a:avLst/>
          </a:prstGeom>
          <a:effectLst>
            <a:outerShdw blurRad="50800" dist="50800" dir="5400000" algn="ctr" rotWithShape="0">
              <a:srgbClr val="000000">
                <a:alpha val="59000"/>
              </a:srgbClr>
            </a:outerShdw>
          </a:effectLst>
        </p:spPr>
      </p:pic>
      <p:sp>
        <p:nvSpPr>
          <p:cNvPr id="6148" name="Text Box 4"/>
          <p:cNvSpPr txBox="1">
            <a:spLocks noChangeArrowheads="1"/>
          </p:cNvSpPr>
          <p:nvPr/>
        </p:nvSpPr>
        <p:spPr bwMode="auto">
          <a:xfrm>
            <a:off x="-396875" y="4437063"/>
            <a:ext cx="93837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529F"/>
              </a:buClr>
              <a:defRPr b="1">
                <a:solidFill>
                  <a:schemeClr val="tx2"/>
                </a:solidFill>
                <a:latin typeface="Arial" panose="020B0604020202020204" pitchFamily="34" charset="0"/>
                <a:ea typeface="MS PGothic" panose="020B0600070205080204" pitchFamily="34" charset="-128"/>
              </a:defRPr>
            </a:lvl1pPr>
            <a:lvl2pPr marL="742950" indent="-285750">
              <a:spcBef>
                <a:spcPct val="30000"/>
              </a:spcBef>
              <a:buClr>
                <a:schemeClr val="tx1"/>
              </a:buClr>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2pPr>
            <a:lvl3pPr marL="1143000" indent="-228600">
              <a:spcBef>
                <a:spcPct val="30000"/>
              </a:spcBef>
              <a:buClr>
                <a:schemeClr val="tx1"/>
              </a:buClr>
              <a:buFont typeface="Times" panose="02020603050405020304" pitchFamily="18"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3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tx1"/>
              </a:buCl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tx1"/>
              </a:buCl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tx1"/>
              </a:buCl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tx1"/>
              </a:buCl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tx1"/>
              </a:buClr>
              <a:defRPr>
                <a:solidFill>
                  <a:schemeClr val="tx1"/>
                </a:solidFill>
                <a:latin typeface="Arial" panose="020B0604020202020204" pitchFamily="34" charset="0"/>
                <a:ea typeface="MS PGothic" panose="020B0600070205080204" pitchFamily="34" charset="-128"/>
              </a:defRPr>
            </a:lvl9pPr>
          </a:lstStyle>
          <a:p>
            <a:pPr algn="ctr">
              <a:spcBef>
                <a:spcPct val="0"/>
              </a:spcBef>
              <a:buClrTx/>
            </a:pPr>
            <a:r>
              <a:rPr lang="en-GB" altLang="de-DE" dirty="0" smtClean="0"/>
              <a:t>OiRA promotion </a:t>
            </a:r>
            <a:endParaRPr lang="en-GB" altLang="de-DE" dirty="0"/>
          </a:p>
          <a:p>
            <a:pPr algn="ctr">
              <a:spcBef>
                <a:spcPct val="0"/>
              </a:spcBef>
              <a:buClrTx/>
            </a:pPr>
            <a:r>
              <a:rPr lang="en-GB" altLang="de-DE" dirty="0" smtClean="0"/>
              <a:t>Lorenzo </a:t>
            </a:r>
            <a:r>
              <a:rPr lang="en-GB" altLang="de-DE" dirty="0" err="1" smtClean="0"/>
              <a:t>Munar</a:t>
            </a:r>
            <a:endParaRPr lang="en-GB" altLang="de-DE" dirty="0"/>
          </a:p>
          <a:p>
            <a:pPr algn="ctr">
              <a:spcBef>
                <a:spcPct val="0"/>
              </a:spcBef>
              <a:buClrTx/>
            </a:pPr>
            <a:endParaRPr lang="en-GB" altLang="de-DE" sz="1200" dirty="0"/>
          </a:p>
          <a:p>
            <a:pPr algn="ctr">
              <a:spcBef>
                <a:spcPct val="0"/>
              </a:spcBef>
              <a:buClrTx/>
            </a:pPr>
            <a:r>
              <a:rPr lang="en-GB" altLang="de-DE" sz="2000" dirty="0" smtClean="0"/>
              <a:t>Project TOGETHER – builders of health</a:t>
            </a:r>
          </a:p>
          <a:p>
            <a:pPr algn="ctr">
              <a:spcBef>
                <a:spcPct val="0"/>
              </a:spcBef>
              <a:buClrTx/>
            </a:pPr>
            <a:r>
              <a:rPr lang="en-GB" altLang="de-DE" sz="2000" dirty="0" smtClean="0"/>
              <a:t>20</a:t>
            </a:r>
            <a:r>
              <a:rPr lang="en-GB" altLang="de-DE" sz="2000" baseline="30000" dirty="0" smtClean="0"/>
              <a:t>th</a:t>
            </a:r>
            <a:r>
              <a:rPr lang="en-GB" altLang="de-DE" sz="2000" dirty="0" smtClean="0"/>
              <a:t>  </a:t>
            </a:r>
            <a:r>
              <a:rPr lang="en-GB" altLang="de-DE" sz="2000" dirty="0"/>
              <a:t>October </a:t>
            </a:r>
            <a:r>
              <a:rPr lang="en-GB" altLang="de-DE" sz="2000" dirty="0" smtClean="0"/>
              <a:t>2016</a:t>
            </a:r>
            <a:endParaRPr lang="en-GB" altLang="de-DE" sz="1800" dirty="0"/>
          </a:p>
          <a:p>
            <a:pPr>
              <a:spcBef>
                <a:spcPct val="0"/>
              </a:spcBef>
              <a:buClrTx/>
            </a:pPr>
            <a:endParaRPr lang="en-GB" altLang="de-DE" sz="4000" dirty="0"/>
          </a:p>
          <a:p>
            <a:pPr>
              <a:spcBef>
                <a:spcPct val="0"/>
              </a:spcBef>
              <a:buClrTx/>
            </a:pPr>
            <a:endParaRPr lang="en-GB" altLang="de-DE" sz="4000" dirty="0"/>
          </a:p>
        </p:txBody>
      </p:sp>
    </p:spTree>
    <p:extLst>
      <p:ext uri="{BB962C8B-B14F-4D97-AF65-F5344CB8AC3E}">
        <p14:creationId xmlns:p14="http://schemas.microsoft.com/office/powerpoint/2010/main" val="1700001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39725" y="1052513"/>
            <a:ext cx="8193088" cy="5256212"/>
          </a:xfrm>
          <a:prstGeom prst="rect">
            <a:avLst/>
          </a:prstGeom>
        </p:spPr>
        <p:txBody>
          <a:bodyPr/>
          <a:lstStyle>
            <a:lvl1pPr marL="342900" indent="-342900" algn="l" rtl="0" eaLnBrk="0" fontAlgn="base" hangingPunct="0">
              <a:spcBef>
                <a:spcPct val="30000"/>
              </a:spcBef>
              <a:spcAft>
                <a:spcPct val="0"/>
              </a:spcAft>
              <a:buClr>
                <a:srgbClr val="00529F"/>
              </a:buClr>
              <a:defRPr b="1">
                <a:solidFill>
                  <a:schemeClr val="tx2"/>
                </a:solidFill>
                <a:latin typeface="+mn-lt"/>
                <a:ea typeface="ＭＳ Ｐゴシック" pitchFamily="-108" charset="-128"/>
                <a:cs typeface="ＭＳ Ｐゴシック" pitchFamily="-108" charset="-128"/>
              </a:defRPr>
            </a:lvl1pPr>
            <a:lvl2pPr marL="376238" indent="-185738" algn="l" rtl="0" eaLnBrk="0" fontAlgn="base" hangingPunct="0">
              <a:spcBef>
                <a:spcPct val="30000"/>
              </a:spcBef>
              <a:spcAft>
                <a:spcPct val="0"/>
              </a:spcAft>
              <a:buClr>
                <a:schemeClr val="tx1"/>
              </a:buClr>
              <a:buFont typeface="Times" pitchFamily="18" charset="0"/>
              <a:buChar char="•"/>
              <a:defRPr>
                <a:solidFill>
                  <a:schemeClr val="tx1"/>
                </a:solidFill>
                <a:latin typeface="+mn-lt"/>
                <a:ea typeface="ＭＳ Ｐゴシック" pitchFamily="-108" charset="-128"/>
              </a:defRPr>
            </a:lvl2pPr>
            <a:lvl3pPr marL="760413" indent="-185738" algn="l" rtl="0" eaLnBrk="0" fontAlgn="base" hangingPunct="0">
              <a:spcBef>
                <a:spcPct val="30000"/>
              </a:spcBef>
              <a:spcAft>
                <a:spcPct val="0"/>
              </a:spcAft>
              <a:buClr>
                <a:schemeClr val="tx1"/>
              </a:buClr>
              <a:buFont typeface="Times" pitchFamily="18" charset="0"/>
              <a:buChar char="•"/>
              <a:defRPr>
                <a:solidFill>
                  <a:schemeClr val="tx1"/>
                </a:solidFill>
                <a:latin typeface="+mn-lt"/>
                <a:ea typeface="ＭＳ Ｐゴシック" pitchFamily="-108" charset="-128"/>
              </a:defRPr>
            </a:lvl3pPr>
            <a:lvl4pPr marL="1143000" indent="-185738" algn="l" rtl="0" eaLnBrk="0" fontAlgn="base" hangingPunct="0">
              <a:spcBef>
                <a:spcPct val="30000"/>
              </a:spcBef>
              <a:spcAft>
                <a:spcPct val="0"/>
              </a:spcAft>
              <a:buClr>
                <a:schemeClr val="accent2"/>
              </a:buClr>
              <a:buChar char="–"/>
              <a:defRPr>
                <a:solidFill>
                  <a:schemeClr val="tx1"/>
                </a:solidFill>
                <a:latin typeface="+mn-lt"/>
                <a:ea typeface="ＭＳ Ｐゴシック" pitchFamily="-108" charset="-128"/>
              </a:defRPr>
            </a:lvl4pPr>
            <a:lvl5pPr marL="1524000" indent="-185738" algn="l" rtl="0" eaLnBrk="0" fontAlgn="base" hangingPunct="0">
              <a:spcBef>
                <a:spcPct val="30000"/>
              </a:spcBef>
              <a:spcAft>
                <a:spcPct val="0"/>
              </a:spcAft>
              <a:buClr>
                <a:schemeClr val="tx1"/>
              </a:buClr>
              <a:defRPr>
                <a:solidFill>
                  <a:schemeClr val="tx1"/>
                </a:solidFill>
                <a:latin typeface="+mn-lt"/>
                <a:ea typeface="ＭＳ Ｐゴシック" pitchFamily="-108" charset="-128"/>
              </a:defRPr>
            </a:lvl5pPr>
            <a:lvl6pPr marL="1795463" indent="-9525" algn="l" rtl="0" fontAlgn="base">
              <a:spcBef>
                <a:spcPct val="30000"/>
              </a:spcBef>
              <a:spcAft>
                <a:spcPct val="0"/>
              </a:spcAft>
              <a:buClr>
                <a:schemeClr val="tx1"/>
              </a:buClr>
              <a:defRPr>
                <a:solidFill>
                  <a:schemeClr val="tx1"/>
                </a:solidFill>
                <a:latin typeface="+mn-lt"/>
              </a:defRPr>
            </a:lvl6pPr>
            <a:lvl7pPr marL="2252663" indent="-9525" algn="l" rtl="0" fontAlgn="base">
              <a:spcBef>
                <a:spcPct val="30000"/>
              </a:spcBef>
              <a:spcAft>
                <a:spcPct val="0"/>
              </a:spcAft>
              <a:buClr>
                <a:schemeClr val="tx1"/>
              </a:buClr>
              <a:defRPr>
                <a:solidFill>
                  <a:schemeClr val="tx1"/>
                </a:solidFill>
                <a:latin typeface="+mn-lt"/>
              </a:defRPr>
            </a:lvl7pPr>
            <a:lvl8pPr marL="2709863" indent="-9525" algn="l" rtl="0" fontAlgn="base">
              <a:spcBef>
                <a:spcPct val="30000"/>
              </a:spcBef>
              <a:spcAft>
                <a:spcPct val="0"/>
              </a:spcAft>
              <a:buClr>
                <a:schemeClr val="tx1"/>
              </a:buClr>
              <a:defRPr>
                <a:solidFill>
                  <a:schemeClr val="tx1"/>
                </a:solidFill>
                <a:latin typeface="+mn-lt"/>
              </a:defRPr>
            </a:lvl8pPr>
            <a:lvl9pPr marL="3167063" indent="-9525" algn="l" rtl="0" fontAlgn="base">
              <a:spcBef>
                <a:spcPct val="30000"/>
              </a:spcBef>
              <a:spcAft>
                <a:spcPct val="0"/>
              </a:spcAft>
              <a:buClr>
                <a:schemeClr val="tx1"/>
              </a:buClr>
              <a:defRPr>
                <a:solidFill>
                  <a:schemeClr val="tx1"/>
                </a:solidFill>
                <a:latin typeface="+mn-lt"/>
              </a:defRPr>
            </a:lvl9pPr>
          </a:lstStyle>
          <a:p>
            <a:pPr>
              <a:buFontTx/>
              <a:buAutoNum type="arabicPeriod"/>
              <a:defRPr/>
            </a:pPr>
            <a:r>
              <a:rPr lang="en-GB" sz="1800" dirty="0" smtClean="0"/>
              <a:t>Properly </a:t>
            </a:r>
            <a:r>
              <a:rPr lang="en-GB" sz="1800" dirty="0"/>
              <a:t>promote the </a:t>
            </a:r>
            <a:r>
              <a:rPr lang="en-GB" sz="1800" dirty="0" smtClean="0"/>
              <a:t>OiRA </a:t>
            </a:r>
            <a:r>
              <a:rPr lang="en-GB" sz="1800" dirty="0" smtClean="0"/>
              <a:t>software/project </a:t>
            </a:r>
            <a:r>
              <a:rPr lang="en-GB" sz="1800" dirty="0"/>
              <a:t>among EU </a:t>
            </a:r>
            <a:r>
              <a:rPr lang="en-GB" sz="1800" dirty="0" smtClean="0"/>
              <a:t>sectorial social partners and MS partners to </a:t>
            </a:r>
            <a:r>
              <a:rPr lang="en-GB" sz="1800" dirty="0"/>
              <a:t>increase </a:t>
            </a:r>
            <a:r>
              <a:rPr lang="en-GB" sz="1800" dirty="0" smtClean="0"/>
              <a:t>the chances </a:t>
            </a:r>
            <a:r>
              <a:rPr lang="en-GB" sz="1800" dirty="0"/>
              <a:t>of them </a:t>
            </a:r>
            <a:r>
              <a:rPr lang="en-GB" sz="1800" dirty="0" smtClean="0"/>
              <a:t>taking up </a:t>
            </a:r>
            <a:r>
              <a:rPr lang="en-GB" sz="1800" dirty="0"/>
              <a:t>the </a:t>
            </a:r>
            <a:r>
              <a:rPr lang="en-GB" sz="1800" dirty="0" smtClean="0"/>
              <a:t>OiRA </a:t>
            </a:r>
            <a:r>
              <a:rPr lang="en-GB" sz="1800" dirty="0" smtClean="0"/>
              <a:t>software and </a:t>
            </a:r>
            <a:r>
              <a:rPr lang="en-GB" sz="1800" dirty="0"/>
              <a:t>adapting it to </a:t>
            </a:r>
            <a:r>
              <a:rPr lang="en-GB" sz="1800" dirty="0" smtClean="0"/>
              <a:t>national </a:t>
            </a:r>
            <a:r>
              <a:rPr lang="en-GB" sz="1800" dirty="0"/>
              <a:t>and sectoral </a:t>
            </a:r>
            <a:r>
              <a:rPr lang="en-GB" sz="1800" dirty="0" smtClean="0"/>
              <a:t>needs.</a:t>
            </a:r>
          </a:p>
          <a:p>
            <a:pPr>
              <a:buFontTx/>
              <a:buAutoNum type="arabicPeriod"/>
              <a:defRPr/>
            </a:pPr>
            <a:endParaRPr lang="en-GB" sz="1800" dirty="0" smtClean="0"/>
          </a:p>
          <a:p>
            <a:pPr>
              <a:buFontTx/>
              <a:buAutoNum type="arabicPeriod"/>
              <a:defRPr/>
            </a:pPr>
            <a:r>
              <a:rPr lang="en-GB" sz="1800" dirty="0" smtClean="0"/>
              <a:t>To </a:t>
            </a:r>
            <a:r>
              <a:rPr lang="en-GB" sz="1800" dirty="0"/>
              <a:t>create media buzz and interest for the </a:t>
            </a:r>
            <a:r>
              <a:rPr lang="en-GB" sz="1800" dirty="0" smtClean="0"/>
              <a:t>OiRA </a:t>
            </a:r>
            <a:r>
              <a:rPr lang="en-GB" sz="1800" dirty="0"/>
              <a:t>tool and its potential impact on improved security standards among European </a:t>
            </a:r>
            <a:r>
              <a:rPr lang="en-GB" sz="1800" dirty="0" smtClean="0"/>
              <a:t>MSEs.</a:t>
            </a:r>
          </a:p>
          <a:p>
            <a:pPr>
              <a:buFontTx/>
              <a:buAutoNum type="arabicPeriod"/>
              <a:defRPr/>
            </a:pPr>
            <a:endParaRPr lang="en-GB" sz="1800" dirty="0" smtClean="0"/>
          </a:p>
          <a:p>
            <a:pPr>
              <a:buFontTx/>
              <a:buAutoNum type="arabicPeriod"/>
              <a:defRPr/>
            </a:pPr>
            <a:r>
              <a:rPr lang="en-GB" sz="1800" dirty="0" smtClean="0"/>
              <a:t>To </a:t>
            </a:r>
            <a:r>
              <a:rPr lang="en-GB" sz="1800" dirty="0"/>
              <a:t>generate extensive media coverage about the </a:t>
            </a:r>
            <a:r>
              <a:rPr lang="en-GB" sz="1800" dirty="0" smtClean="0"/>
              <a:t>OiRA </a:t>
            </a:r>
            <a:r>
              <a:rPr lang="en-GB" sz="1800" dirty="0"/>
              <a:t>tool among specialised OSH </a:t>
            </a:r>
            <a:r>
              <a:rPr lang="en-GB" sz="1800" dirty="0" smtClean="0"/>
              <a:t>press.</a:t>
            </a:r>
          </a:p>
          <a:p>
            <a:pPr>
              <a:buFontTx/>
              <a:buAutoNum type="arabicPeriod"/>
              <a:defRPr/>
            </a:pPr>
            <a:endParaRPr lang="en-GB" sz="1800" dirty="0" smtClean="0"/>
          </a:p>
          <a:p>
            <a:pPr>
              <a:buFontTx/>
              <a:buAutoNum type="arabicPeriod"/>
              <a:defRPr/>
            </a:pPr>
            <a:r>
              <a:rPr lang="en-GB" sz="1800" dirty="0"/>
              <a:t>To </a:t>
            </a:r>
            <a:r>
              <a:rPr lang="en-GB" sz="1800" dirty="0" smtClean="0"/>
              <a:t>provide a </a:t>
            </a:r>
            <a:r>
              <a:rPr lang="en-GB" sz="1800" dirty="0"/>
              <a:t>long-term constant online source of information and knowledge about the project and </a:t>
            </a:r>
            <a:r>
              <a:rPr lang="en-GB" sz="1800" dirty="0" smtClean="0"/>
              <a:t>the </a:t>
            </a:r>
            <a:r>
              <a:rPr lang="en-GB" sz="1800" dirty="0"/>
              <a:t>possibility of having an online </a:t>
            </a:r>
            <a:r>
              <a:rPr lang="en-GB" sz="1800" dirty="0" smtClean="0"/>
              <a:t>community.</a:t>
            </a:r>
            <a:endParaRPr lang="en-US" sz="1800" dirty="0"/>
          </a:p>
          <a:p>
            <a:pPr>
              <a:buFontTx/>
              <a:buAutoNum type="arabicPeriod"/>
              <a:defRPr/>
            </a:pPr>
            <a:endParaRPr lang="en-GB" sz="1800" b="0" dirty="0" smtClean="0"/>
          </a:p>
          <a:p>
            <a:pPr marL="0" indent="0">
              <a:defRPr/>
            </a:pPr>
            <a:endParaRPr lang="en-US" sz="1800" dirty="0"/>
          </a:p>
          <a:p>
            <a:pPr>
              <a:defRPr/>
            </a:pPr>
            <a:endParaRPr lang="en-GB" sz="1800" kern="0" dirty="0" smtClean="0">
              <a:ea typeface="ＭＳ Ｐゴシック" pitchFamily="1" charset="-128"/>
            </a:endParaRPr>
          </a:p>
        </p:txBody>
      </p:sp>
      <p:sp>
        <p:nvSpPr>
          <p:cNvPr id="3" name="Rectangle 2"/>
          <p:cNvSpPr txBox="1">
            <a:spLocks noChangeArrowheads="1"/>
          </p:cNvSpPr>
          <p:nvPr/>
        </p:nvSpPr>
        <p:spPr>
          <a:xfrm>
            <a:off x="339725" y="212725"/>
            <a:ext cx="7472363" cy="490538"/>
          </a:xfrm>
          <a:prstGeom prst="rect">
            <a:avLst/>
          </a:prstGeom>
        </p:spPr>
        <p:txBody>
          <a:bodyPr/>
          <a:lstStyle>
            <a:lvl1pPr algn="l" rtl="0" eaLnBrk="0" fontAlgn="base" hangingPunct="0">
              <a:spcBef>
                <a:spcPct val="0"/>
              </a:spcBef>
              <a:spcAft>
                <a:spcPct val="0"/>
              </a:spcAft>
              <a:defRPr sz="2400" b="1">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kern="0" dirty="0" err="1" smtClean="0">
                <a:ea typeface="ＭＳ Ｐゴシック" pitchFamily="1" charset="-128"/>
              </a:rPr>
              <a:t>OiRA</a:t>
            </a:r>
            <a:r>
              <a:rPr lang="en-GB" kern="0" dirty="0" smtClean="0">
                <a:ea typeface="ＭＳ Ｐゴシック" pitchFamily="1" charset="-128"/>
              </a:rPr>
              <a:t> project level – Objectives</a:t>
            </a:r>
            <a:endParaRPr lang="da-DK" kern="0" dirty="0" smtClean="0">
              <a:ea typeface="ＭＳ Ｐゴシック" pitchFamily="1" charset="-128"/>
            </a:endParaRPr>
          </a:p>
        </p:txBody>
      </p:sp>
    </p:spTree>
    <p:extLst>
      <p:ext uri="{BB962C8B-B14F-4D97-AF65-F5344CB8AC3E}">
        <p14:creationId xmlns:p14="http://schemas.microsoft.com/office/powerpoint/2010/main" val="824581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193675"/>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txBox="1">
            <a:spLocks noChangeArrowheads="1"/>
          </p:cNvSpPr>
          <p:nvPr/>
        </p:nvSpPr>
        <p:spPr bwMode="auto">
          <a:xfrm>
            <a:off x="339725" y="1052513"/>
            <a:ext cx="48799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eaLnBrk="0" hangingPunct="0">
              <a:spcBef>
                <a:spcPct val="30000"/>
              </a:spcBef>
              <a:buClr>
                <a:srgbClr val="00529F"/>
              </a:buClr>
              <a:defRPr b="1">
                <a:solidFill>
                  <a:schemeClr val="tx2"/>
                </a:solidFill>
                <a:latin typeface="Arial" panose="020B0604020202020204" pitchFamily="34" charset="0"/>
                <a:ea typeface="ＭＳ Ｐゴシック" panose="020B0600070205080204" pitchFamily="34" charset="-128"/>
              </a:defRPr>
            </a:lvl1pPr>
            <a:lvl2pPr marL="319088" indent="-285750" algn="l" eaLnBrk="0" hangingPunct="0">
              <a:spcBef>
                <a:spcPct val="30000"/>
              </a:spcBef>
              <a:buClr>
                <a:schemeClr val="tx1"/>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2pPr>
            <a:lvl3pPr marL="760413" indent="-185738" algn="l" eaLnBrk="0" hangingPunct="0">
              <a:spcBef>
                <a:spcPct val="30000"/>
              </a:spcBef>
              <a:buClr>
                <a:schemeClr val="tx1"/>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143000" indent="-185738" algn="l" eaLnBrk="0" hangingPunct="0">
              <a:spcBef>
                <a:spcPct val="30000"/>
              </a:spcBef>
              <a:buClr>
                <a:schemeClr val="accent2"/>
              </a:buClr>
              <a:buChar char="–"/>
              <a:defRPr>
                <a:solidFill>
                  <a:schemeClr val="tx1"/>
                </a:solidFill>
                <a:latin typeface="Arial" panose="020B0604020202020204" pitchFamily="34" charset="0"/>
                <a:ea typeface="ＭＳ Ｐゴシック" panose="020B0600070205080204" pitchFamily="34" charset="-128"/>
              </a:defRPr>
            </a:lvl4pPr>
            <a:lvl5pPr marL="1524000" indent="-185738" algn="l" eaLnBrk="0" hangingPunct="0">
              <a:spcBef>
                <a:spcPct val="30000"/>
              </a:spcBef>
              <a:buClr>
                <a:schemeClr val="tx1"/>
              </a:buClr>
              <a:defRPr>
                <a:solidFill>
                  <a:schemeClr val="tx1"/>
                </a:solidFill>
                <a:latin typeface="Arial" panose="020B0604020202020204" pitchFamily="34" charset="0"/>
                <a:ea typeface="ＭＳ Ｐゴシック" panose="020B0600070205080204" pitchFamily="34" charset="-128"/>
              </a:defRPr>
            </a:lvl5pPr>
            <a:lvl6pPr marL="19812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6pPr>
            <a:lvl7pPr marL="24384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7pPr>
            <a:lvl8pPr marL="28956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8pPr>
            <a:lvl9pPr marL="33528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en-GB" altLang="en-US" sz="1600"/>
              <a:t>Presentations in different fora: </a:t>
            </a:r>
            <a:r>
              <a:rPr lang="en-GB" altLang="en-US" sz="1600" b="0"/>
              <a:t>(SLIC meetings, EU sectoral social dialogues meetings, National stakeholders (Ministries, Labour Inspectorates, social partners, …).</a:t>
            </a:r>
          </a:p>
          <a:p>
            <a:pPr lvl="1"/>
            <a:endParaRPr lang="en-GB" altLang="en-US" sz="1600" b="1">
              <a:solidFill>
                <a:schemeClr val="tx2"/>
              </a:solidFill>
            </a:endParaRPr>
          </a:p>
          <a:p>
            <a:pPr lvl="1"/>
            <a:r>
              <a:rPr lang="en-GB" altLang="en-US" sz="1600" b="1">
                <a:solidFill>
                  <a:schemeClr val="tx2"/>
                </a:solidFill>
              </a:rPr>
              <a:t>Organisation of information seminars </a:t>
            </a:r>
            <a:r>
              <a:rPr lang="en-GB" altLang="en-US" sz="1600">
                <a:solidFill>
                  <a:schemeClr val="tx2"/>
                </a:solidFill>
              </a:rPr>
              <a:t>to explain the OiRA project to potential partners. The idea is to provide them with a good overview of the project so they can decide about joining the OIRA community.</a:t>
            </a:r>
          </a:p>
          <a:p>
            <a:pPr lvl="1"/>
            <a:endParaRPr lang="es-ES" altLang="en-US" sz="1600">
              <a:solidFill>
                <a:schemeClr val="tx2"/>
              </a:solidFill>
            </a:endParaRPr>
          </a:p>
          <a:p>
            <a:pPr lvl="1"/>
            <a:r>
              <a:rPr lang="es-ES" altLang="en-US" sz="1600" b="1">
                <a:solidFill>
                  <a:schemeClr val="tx2"/>
                </a:solidFill>
              </a:rPr>
              <a:t>Website </a:t>
            </a:r>
            <a:r>
              <a:rPr lang="es-ES" altLang="en-US" sz="1600">
                <a:solidFill>
                  <a:schemeClr val="tx2"/>
                </a:solidFill>
              </a:rPr>
              <a:t>providing up-to-date information and knowledge on the OiRA project.</a:t>
            </a:r>
            <a:endParaRPr lang="en-GB" altLang="en-US" sz="1600">
              <a:solidFill>
                <a:schemeClr val="tx2"/>
              </a:solidFill>
            </a:endParaRPr>
          </a:p>
          <a:p>
            <a:pPr lvl="1">
              <a:buFont typeface="Arial" panose="020B0604020202020204" pitchFamily="34" charset="0"/>
              <a:buChar char="•"/>
            </a:pPr>
            <a:endParaRPr lang="en-GB" altLang="en-US" sz="1600">
              <a:solidFill>
                <a:schemeClr val="tx2"/>
              </a:solidFill>
            </a:endParaRPr>
          </a:p>
          <a:p>
            <a:pPr lvl="1">
              <a:buFont typeface="Arial" panose="020B0604020202020204" pitchFamily="34" charset="0"/>
              <a:buChar char="•"/>
            </a:pPr>
            <a:r>
              <a:rPr lang="es-ES" altLang="en-US" sz="1600">
                <a:solidFill>
                  <a:schemeClr val="tx2"/>
                </a:solidFill>
              </a:rPr>
              <a:t>Publication of </a:t>
            </a:r>
            <a:r>
              <a:rPr lang="es-ES" altLang="en-US" sz="1600" b="1">
                <a:solidFill>
                  <a:schemeClr val="tx2"/>
                </a:solidFill>
              </a:rPr>
              <a:t>press releases </a:t>
            </a:r>
            <a:r>
              <a:rPr lang="es-ES" altLang="en-US" sz="1600">
                <a:solidFill>
                  <a:schemeClr val="tx2"/>
                </a:solidFill>
              </a:rPr>
              <a:t>and </a:t>
            </a:r>
            <a:r>
              <a:rPr lang="es-ES" altLang="en-US" sz="1600" b="1">
                <a:solidFill>
                  <a:schemeClr val="tx2"/>
                </a:solidFill>
              </a:rPr>
              <a:t>articles</a:t>
            </a:r>
            <a:r>
              <a:rPr lang="es-ES" altLang="en-US" sz="1600">
                <a:solidFill>
                  <a:schemeClr val="tx2"/>
                </a:solidFill>
              </a:rPr>
              <a:t> in specialised OSH press.</a:t>
            </a:r>
            <a:endParaRPr lang="en-GB" altLang="en-US" sz="1600">
              <a:solidFill>
                <a:schemeClr val="tx2"/>
              </a:solidFill>
            </a:endParaRPr>
          </a:p>
          <a:p>
            <a:endParaRPr lang="en-US" altLang="en-US" sz="1600"/>
          </a:p>
          <a:p>
            <a:endParaRPr lang="en-GB" altLang="en-US" sz="1600"/>
          </a:p>
        </p:txBody>
      </p:sp>
      <p:sp>
        <p:nvSpPr>
          <p:cNvPr id="3" name="Rectangle 2"/>
          <p:cNvSpPr txBox="1">
            <a:spLocks noChangeArrowheads="1"/>
          </p:cNvSpPr>
          <p:nvPr/>
        </p:nvSpPr>
        <p:spPr>
          <a:xfrm>
            <a:off x="339725" y="212725"/>
            <a:ext cx="7472363" cy="490538"/>
          </a:xfrm>
          <a:prstGeom prst="rect">
            <a:avLst/>
          </a:prstGeom>
        </p:spPr>
        <p:txBody>
          <a:bodyPr/>
          <a:lstStyle>
            <a:lvl1pPr algn="l" rtl="0" eaLnBrk="0" fontAlgn="base" hangingPunct="0">
              <a:spcBef>
                <a:spcPct val="0"/>
              </a:spcBef>
              <a:spcAft>
                <a:spcPct val="0"/>
              </a:spcAft>
              <a:defRPr sz="2400" b="1">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kern="0" dirty="0" err="1" smtClean="0">
                <a:ea typeface="ＭＳ Ｐゴシック" pitchFamily="1" charset="-128"/>
              </a:rPr>
              <a:t>OiRA</a:t>
            </a:r>
            <a:r>
              <a:rPr lang="en-GB" kern="0" dirty="0" smtClean="0">
                <a:ea typeface="ＭＳ Ｐゴシック" pitchFamily="1" charset="-128"/>
              </a:rPr>
              <a:t> project level – Activities carried out</a:t>
            </a:r>
            <a:endParaRPr lang="da-DK" kern="0" dirty="0" smtClean="0">
              <a:ea typeface="ＭＳ Ｐゴシック" pitchFamily="1" charset="-128"/>
            </a:endParaRPr>
          </a:p>
        </p:txBody>
      </p:sp>
      <p:pic>
        <p:nvPicPr>
          <p:cNvPr id="614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7938" y="1773238"/>
            <a:ext cx="37433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4005263"/>
            <a:ext cx="264001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563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OiRA</a:t>
            </a:r>
            <a:r>
              <a:rPr lang="es-ES" dirty="0" smtClean="0"/>
              <a:t> </a:t>
            </a:r>
            <a:r>
              <a:rPr lang="es-ES" dirty="0" err="1" smtClean="0"/>
              <a:t>Overview</a:t>
            </a:r>
            <a:r>
              <a:rPr lang="es-ES" dirty="0" smtClean="0"/>
              <a:t> - </a:t>
            </a:r>
            <a:r>
              <a:rPr lang="es-ES" dirty="0" err="1" smtClean="0"/>
              <a:t>promotion</a:t>
            </a:r>
            <a:endParaRPr lang="en-GB" dirty="0"/>
          </a:p>
        </p:txBody>
      </p:sp>
      <p:sp>
        <p:nvSpPr>
          <p:cNvPr id="3" name="Content Placeholder 2"/>
          <p:cNvSpPr>
            <a:spLocks noGrp="1"/>
          </p:cNvSpPr>
          <p:nvPr>
            <p:ph sz="half" idx="1"/>
          </p:nvPr>
        </p:nvSpPr>
        <p:spPr/>
        <p:txBody>
          <a:bodyPr/>
          <a:lstStyle/>
          <a:p>
            <a:pPr lvl="0"/>
            <a:r>
              <a:rPr lang="en-US" b="0" dirty="0" smtClean="0"/>
              <a:t>Partners developing promotion </a:t>
            </a:r>
            <a:r>
              <a:rPr lang="en-US" b="0" dirty="0"/>
              <a:t>strategies / products for each </a:t>
            </a:r>
            <a:r>
              <a:rPr lang="en-US" b="0" dirty="0" smtClean="0"/>
              <a:t>tool / sector many based </a:t>
            </a:r>
            <a:r>
              <a:rPr lang="en-US" b="0" dirty="0"/>
              <a:t>on the </a:t>
            </a:r>
            <a:r>
              <a:rPr lang="en-US" b="0" dirty="0" err="1"/>
              <a:t>OiRA</a:t>
            </a:r>
            <a:r>
              <a:rPr lang="en-US" b="0" dirty="0"/>
              <a:t> promotion/supporting documents produced by </a:t>
            </a:r>
            <a:r>
              <a:rPr lang="en-US" b="0" dirty="0" smtClean="0"/>
              <a:t>EU-OSHA</a:t>
            </a:r>
            <a:endParaRPr lang="en-GB"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l="33836" t="11990" r="32500" b="44005"/>
          <a:stretch>
            <a:fillRect/>
          </a:stretch>
        </p:blipFill>
        <p:spPr bwMode="auto">
          <a:xfrm>
            <a:off x="450000" y="2204864"/>
            <a:ext cx="5256213" cy="386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t="14923" r="48459" b="5492"/>
          <a:stretch>
            <a:fillRect/>
          </a:stretch>
        </p:blipFill>
        <p:spPr bwMode="auto">
          <a:xfrm>
            <a:off x="3924243" y="3645024"/>
            <a:ext cx="3563937" cy="309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l="39374" t="10135" r="40151" b="4466"/>
          <a:stretch/>
        </p:blipFill>
        <p:spPr>
          <a:xfrm>
            <a:off x="6353581" y="2204864"/>
            <a:ext cx="1872208" cy="4392488"/>
          </a:xfrm>
          <a:prstGeom prst="rect">
            <a:avLst/>
          </a:prstGeom>
        </p:spPr>
      </p:pic>
      <p:pic>
        <p:nvPicPr>
          <p:cNvPr id="7" name="Picture 6"/>
          <p:cNvPicPr>
            <a:picLocks noChangeAspect="1"/>
          </p:cNvPicPr>
          <p:nvPr/>
        </p:nvPicPr>
        <p:blipFill rotWithShape="1">
          <a:blip r:embed="rId5"/>
          <a:srcRect l="33015" t="9327" r="33517" b="6675"/>
          <a:stretch/>
        </p:blipFill>
        <p:spPr>
          <a:xfrm>
            <a:off x="107504" y="3285852"/>
            <a:ext cx="2448272" cy="3456384"/>
          </a:xfrm>
          <a:prstGeom prst="rect">
            <a:avLst/>
          </a:prstGeom>
        </p:spPr>
      </p:pic>
    </p:spTree>
    <p:extLst>
      <p:ext uri="{BB962C8B-B14F-4D97-AF65-F5344CB8AC3E}">
        <p14:creationId xmlns:p14="http://schemas.microsoft.com/office/powerpoint/2010/main" val="385317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32040" y="401703"/>
            <a:ext cx="3944454" cy="3798137"/>
          </a:xfrm>
          <a:prstGeom prst="rect">
            <a:avLst/>
          </a:prstGeom>
        </p:spPr>
      </p:pic>
      <p:pic>
        <p:nvPicPr>
          <p:cNvPr id="5" name="Picture 4"/>
          <p:cNvPicPr>
            <a:picLocks noChangeAspect="1"/>
          </p:cNvPicPr>
          <p:nvPr/>
        </p:nvPicPr>
        <p:blipFill>
          <a:blip r:embed="rId3"/>
          <a:stretch>
            <a:fillRect/>
          </a:stretch>
        </p:blipFill>
        <p:spPr>
          <a:xfrm>
            <a:off x="424160" y="444903"/>
            <a:ext cx="4322439" cy="3694496"/>
          </a:xfrm>
          <a:prstGeom prst="rect">
            <a:avLst/>
          </a:prstGeom>
        </p:spPr>
      </p:pic>
      <p:pic>
        <p:nvPicPr>
          <p:cNvPr id="8" name="Picture 7"/>
          <p:cNvPicPr>
            <a:picLocks noChangeAspect="1"/>
          </p:cNvPicPr>
          <p:nvPr/>
        </p:nvPicPr>
        <p:blipFill>
          <a:blip r:embed="rId4"/>
          <a:stretch>
            <a:fillRect/>
          </a:stretch>
        </p:blipFill>
        <p:spPr>
          <a:xfrm>
            <a:off x="115193" y="2564904"/>
            <a:ext cx="4127350" cy="3651821"/>
          </a:xfrm>
          <a:prstGeom prst="rect">
            <a:avLst/>
          </a:prstGeom>
        </p:spPr>
      </p:pic>
      <p:pic>
        <p:nvPicPr>
          <p:cNvPr id="9" name="Picture 8"/>
          <p:cNvPicPr>
            <a:picLocks noChangeAspect="1"/>
          </p:cNvPicPr>
          <p:nvPr/>
        </p:nvPicPr>
        <p:blipFill>
          <a:blip r:embed="rId5"/>
          <a:stretch>
            <a:fillRect/>
          </a:stretch>
        </p:blipFill>
        <p:spPr>
          <a:xfrm>
            <a:off x="4644008" y="2619773"/>
            <a:ext cx="3962743" cy="3596952"/>
          </a:xfrm>
          <a:prstGeom prst="rect">
            <a:avLst/>
          </a:prstGeom>
        </p:spPr>
      </p:pic>
    </p:spTree>
    <p:extLst>
      <p:ext uri="{BB962C8B-B14F-4D97-AF65-F5344CB8AC3E}">
        <p14:creationId xmlns:p14="http://schemas.microsoft.com/office/powerpoint/2010/main" val="4146944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600" t="20885" r="11013" b="13316"/>
          <a:stretch/>
        </p:blipFill>
        <p:spPr>
          <a:xfrm>
            <a:off x="-3886" y="476672"/>
            <a:ext cx="6984776" cy="3384376"/>
          </a:xfrm>
          <a:prstGeom prst="rect">
            <a:avLst/>
          </a:prstGeom>
        </p:spPr>
      </p:pic>
      <p:pic>
        <p:nvPicPr>
          <p:cNvPr id="2" name="Picture 1"/>
          <p:cNvPicPr>
            <a:picLocks noChangeAspect="1"/>
          </p:cNvPicPr>
          <p:nvPr/>
        </p:nvPicPr>
        <p:blipFill rotWithShape="1">
          <a:blip r:embed="rId3"/>
          <a:srcRect l="43312" t="10500" r="44219" b="9001"/>
          <a:stretch/>
        </p:blipFill>
        <p:spPr>
          <a:xfrm>
            <a:off x="6890880" y="692696"/>
            <a:ext cx="1368152" cy="4968552"/>
          </a:xfrm>
          <a:prstGeom prst="rect">
            <a:avLst/>
          </a:prstGeom>
        </p:spPr>
      </p:pic>
      <p:pic>
        <p:nvPicPr>
          <p:cNvPr id="3" name="Picture 2"/>
          <p:cNvPicPr>
            <a:picLocks noChangeAspect="1"/>
          </p:cNvPicPr>
          <p:nvPr/>
        </p:nvPicPr>
        <p:blipFill rotWithShape="1">
          <a:blip r:embed="rId4"/>
          <a:srcRect l="35437" t="10500" r="36345" b="17168"/>
          <a:stretch/>
        </p:blipFill>
        <p:spPr>
          <a:xfrm>
            <a:off x="3779912" y="1588766"/>
            <a:ext cx="3096344" cy="4464496"/>
          </a:xfrm>
          <a:prstGeom prst="rect">
            <a:avLst/>
          </a:prstGeom>
        </p:spPr>
      </p:pic>
      <p:pic>
        <p:nvPicPr>
          <p:cNvPr id="5" name="Picture 4"/>
          <p:cNvPicPr>
            <a:picLocks noChangeAspect="1"/>
          </p:cNvPicPr>
          <p:nvPr/>
        </p:nvPicPr>
        <p:blipFill rotWithShape="1">
          <a:blip r:embed="rId5"/>
          <a:srcRect l="23434" t="5250" r="24395" b="3752"/>
          <a:stretch/>
        </p:blipFill>
        <p:spPr>
          <a:xfrm>
            <a:off x="503548" y="2276872"/>
            <a:ext cx="3816424" cy="3744416"/>
          </a:xfrm>
          <a:prstGeom prst="rect">
            <a:avLst/>
          </a:prstGeom>
        </p:spPr>
      </p:pic>
    </p:spTree>
    <p:extLst>
      <p:ext uri="{BB962C8B-B14F-4D97-AF65-F5344CB8AC3E}">
        <p14:creationId xmlns:p14="http://schemas.microsoft.com/office/powerpoint/2010/main" val="819090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47663" y="1601788"/>
            <a:ext cx="8193087" cy="2332037"/>
          </a:xfrm>
          <a:prstGeom prst="rect">
            <a:avLst/>
          </a:prstGeom>
        </p:spPr>
        <p:txBody>
          <a:bodyPr/>
          <a:lstStyle>
            <a:lvl1pPr marL="342900" indent="-342900" algn="l" rtl="0" eaLnBrk="0" fontAlgn="base" hangingPunct="0">
              <a:spcBef>
                <a:spcPct val="30000"/>
              </a:spcBef>
              <a:spcAft>
                <a:spcPct val="0"/>
              </a:spcAft>
              <a:buClr>
                <a:srgbClr val="00529F"/>
              </a:buClr>
              <a:defRPr b="1">
                <a:solidFill>
                  <a:schemeClr val="tx2"/>
                </a:solidFill>
                <a:latin typeface="+mn-lt"/>
                <a:ea typeface="ＭＳ Ｐゴシック" pitchFamily="-108" charset="-128"/>
                <a:cs typeface="ＭＳ Ｐゴシック" pitchFamily="-108" charset="-128"/>
              </a:defRPr>
            </a:lvl1pPr>
            <a:lvl2pPr marL="376238" indent="-185738" algn="l" rtl="0" eaLnBrk="0" fontAlgn="base" hangingPunct="0">
              <a:spcBef>
                <a:spcPct val="30000"/>
              </a:spcBef>
              <a:spcAft>
                <a:spcPct val="0"/>
              </a:spcAft>
              <a:buClr>
                <a:schemeClr val="tx1"/>
              </a:buClr>
              <a:buFont typeface="Times" pitchFamily="18" charset="0"/>
              <a:buChar char="•"/>
              <a:defRPr>
                <a:solidFill>
                  <a:schemeClr val="tx1"/>
                </a:solidFill>
                <a:latin typeface="+mn-lt"/>
                <a:ea typeface="ＭＳ Ｐゴシック" pitchFamily="-108" charset="-128"/>
              </a:defRPr>
            </a:lvl2pPr>
            <a:lvl3pPr marL="760413" indent="-185738" algn="l" rtl="0" eaLnBrk="0" fontAlgn="base" hangingPunct="0">
              <a:spcBef>
                <a:spcPct val="30000"/>
              </a:spcBef>
              <a:spcAft>
                <a:spcPct val="0"/>
              </a:spcAft>
              <a:buClr>
                <a:schemeClr val="tx1"/>
              </a:buClr>
              <a:buFont typeface="Times" pitchFamily="18" charset="0"/>
              <a:buChar char="•"/>
              <a:defRPr>
                <a:solidFill>
                  <a:schemeClr val="tx1"/>
                </a:solidFill>
                <a:latin typeface="+mn-lt"/>
                <a:ea typeface="ＭＳ Ｐゴシック" pitchFamily="-108" charset="-128"/>
              </a:defRPr>
            </a:lvl3pPr>
            <a:lvl4pPr marL="1143000" indent="-185738" algn="l" rtl="0" eaLnBrk="0" fontAlgn="base" hangingPunct="0">
              <a:spcBef>
                <a:spcPct val="30000"/>
              </a:spcBef>
              <a:spcAft>
                <a:spcPct val="0"/>
              </a:spcAft>
              <a:buClr>
                <a:schemeClr val="accent2"/>
              </a:buClr>
              <a:buChar char="–"/>
              <a:defRPr>
                <a:solidFill>
                  <a:schemeClr val="tx1"/>
                </a:solidFill>
                <a:latin typeface="+mn-lt"/>
                <a:ea typeface="ＭＳ Ｐゴシック" pitchFamily="-108" charset="-128"/>
              </a:defRPr>
            </a:lvl4pPr>
            <a:lvl5pPr marL="1524000" indent="-185738" algn="l" rtl="0" eaLnBrk="0" fontAlgn="base" hangingPunct="0">
              <a:spcBef>
                <a:spcPct val="30000"/>
              </a:spcBef>
              <a:spcAft>
                <a:spcPct val="0"/>
              </a:spcAft>
              <a:buClr>
                <a:schemeClr val="tx1"/>
              </a:buClr>
              <a:defRPr>
                <a:solidFill>
                  <a:schemeClr val="tx1"/>
                </a:solidFill>
                <a:latin typeface="+mn-lt"/>
                <a:ea typeface="ＭＳ Ｐゴシック" pitchFamily="-108" charset="-128"/>
              </a:defRPr>
            </a:lvl5pPr>
            <a:lvl6pPr marL="1795463" indent="-9525" algn="l" rtl="0" fontAlgn="base">
              <a:spcBef>
                <a:spcPct val="30000"/>
              </a:spcBef>
              <a:spcAft>
                <a:spcPct val="0"/>
              </a:spcAft>
              <a:buClr>
                <a:schemeClr val="tx1"/>
              </a:buClr>
              <a:defRPr>
                <a:solidFill>
                  <a:schemeClr val="tx1"/>
                </a:solidFill>
                <a:latin typeface="+mn-lt"/>
              </a:defRPr>
            </a:lvl6pPr>
            <a:lvl7pPr marL="2252663" indent="-9525" algn="l" rtl="0" fontAlgn="base">
              <a:spcBef>
                <a:spcPct val="30000"/>
              </a:spcBef>
              <a:spcAft>
                <a:spcPct val="0"/>
              </a:spcAft>
              <a:buClr>
                <a:schemeClr val="tx1"/>
              </a:buClr>
              <a:defRPr>
                <a:solidFill>
                  <a:schemeClr val="tx1"/>
                </a:solidFill>
                <a:latin typeface="+mn-lt"/>
              </a:defRPr>
            </a:lvl7pPr>
            <a:lvl8pPr marL="2709863" indent="-9525" algn="l" rtl="0" fontAlgn="base">
              <a:spcBef>
                <a:spcPct val="30000"/>
              </a:spcBef>
              <a:spcAft>
                <a:spcPct val="0"/>
              </a:spcAft>
              <a:buClr>
                <a:schemeClr val="tx1"/>
              </a:buClr>
              <a:defRPr>
                <a:solidFill>
                  <a:schemeClr val="tx1"/>
                </a:solidFill>
                <a:latin typeface="+mn-lt"/>
              </a:defRPr>
            </a:lvl8pPr>
            <a:lvl9pPr marL="3167063" indent="-9525" algn="l" rtl="0" fontAlgn="base">
              <a:spcBef>
                <a:spcPct val="30000"/>
              </a:spcBef>
              <a:spcAft>
                <a:spcPct val="0"/>
              </a:spcAft>
              <a:buClr>
                <a:schemeClr val="tx1"/>
              </a:buClr>
              <a:defRPr>
                <a:solidFill>
                  <a:schemeClr val="tx1"/>
                </a:solidFill>
                <a:latin typeface="+mn-lt"/>
              </a:defRPr>
            </a:lvl9pPr>
          </a:lstStyle>
          <a:p>
            <a:pPr>
              <a:buFontTx/>
              <a:buAutoNum type="arabicPeriod"/>
              <a:defRPr/>
            </a:pPr>
            <a:r>
              <a:rPr lang="es-ES" sz="1800" dirty="0" err="1" smtClean="0"/>
              <a:t>Encourage</a:t>
            </a:r>
            <a:r>
              <a:rPr lang="es-ES" sz="1800" dirty="0" smtClean="0"/>
              <a:t> and guide </a:t>
            </a:r>
            <a:r>
              <a:rPr lang="es-ES" sz="1800" dirty="0" err="1" smtClean="0"/>
              <a:t>OiRA</a:t>
            </a:r>
            <a:r>
              <a:rPr lang="es-ES" sz="1800" dirty="0" smtClean="0"/>
              <a:t> </a:t>
            </a:r>
            <a:r>
              <a:rPr lang="es-ES" sz="1800" dirty="0" err="1" smtClean="0"/>
              <a:t>partners</a:t>
            </a:r>
            <a:r>
              <a:rPr lang="es-ES" sz="1800" dirty="0" smtClean="0"/>
              <a:t> in </a:t>
            </a:r>
            <a:r>
              <a:rPr lang="es-ES" sz="1800" dirty="0" err="1" smtClean="0"/>
              <a:t>the</a:t>
            </a:r>
            <a:r>
              <a:rPr lang="es-ES" sz="1800" dirty="0" smtClean="0"/>
              <a:t> </a:t>
            </a:r>
            <a:r>
              <a:rPr lang="es-ES" sz="1800" dirty="0" err="1" smtClean="0"/>
              <a:t>process</a:t>
            </a:r>
            <a:r>
              <a:rPr lang="es-ES" sz="1800" dirty="0" smtClean="0"/>
              <a:t> of </a:t>
            </a:r>
            <a:r>
              <a:rPr lang="es-ES" sz="1800" dirty="0" err="1" smtClean="0"/>
              <a:t>setting</a:t>
            </a:r>
            <a:r>
              <a:rPr lang="es-ES" sz="1800" dirty="0" smtClean="0"/>
              <a:t> up </a:t>
            </a:r>
            <a:r>
              <a:rPr lang="es-ES" sz="1800" dirty="0" err="1" smtClean="0"/>
              <a:t>an</a:t>
            </a:r>
            <a:r>
              <a:rPr lang="es-ES" sz="1800" dirty="0" smtClean="0"/>
              <a:t> </a:t>
            </a:r>
            <a:r>
              <a:rPr lang="es-ES" sz="1800" dirty="0" err="1" smtClean="0"/>
              <a:t>OiRA</a:t>
            </a:r>
            <a:r>
              <a:rPr lang="es-ES" sz="1800" dirty="0" smtClean="0"/>
              <a:t> </a:t>
            </a:r>
            <a:r>
              <a:rPr lang="es-ES" sz="1800" dirty="0" err="1" smtClean="0"/>
              <a:t>promotion</a:t>
            </a:r>
            <a:r>
              <a:rPr lang="es-ES" sz="1800" dirty="0" smtClean="0"/>
              <a:t> </a:t>
            </a:r>
            <a:r>
              <a:rPr lang="es-ES" sz="1800" dirty="0" err="1" smtClean="0"/>
              <a:t>policy</a:t>
            </a:r>
            <a:endParaRPr lang="es-ES" sz="1800" dirty="0" smtClean="0"/>
          </a:p>
          <a:p>
            <a:pPr>
              <a:buFontTx/>
              <a:buAutoNum type="arabicPeriod"/>
              <a:defRPr/>
            </a:pPr>
            <a:endParaRPr lang="es-ES" sz="1800" dirty="0"/>
          </a:p>
          <a:p>
            <a:pPr>
              <a:buFontTx/>
              <a:buAutoNum type="arabicPeriod"/>
              <a:defRPr/>
            </a:pPr>
            <a:r>
              <a:rPr lang="es-ES" sz="1800" dirty="0" err="1" smtClean="0"/>
              <a:t>Include</a:t>
            </a:r>
            <a:r>
              <a:rPr lang="es-ES" sz="1800" dirty="0" smtClean="0"/>
              <a:t> </a:t>
            </a:r>
            <a:r>
              <a:rPr lang="es-ES" sz="1800" dirty="0" err="1" smtClean="0"/>
              <a:t>OiRA</a:t>
            </a:r>
            <a:r>
              <a:rPr lang="es-ES" sz="1800" dirty="0" smtClean="0"/>
              <a:t> in </a:t>
            </a:r>
            <a:r>
              <a:rPr lang="es-ES" sz="1800" dirty="0" err="1" smtClean="0"/>
              <a:t>the</a:t>
            </a:r>
            <a:r>
              <a:rPr lang="es-ES" sz="1800" dirty="0" smtClean="0"/>
              <a:t> </a:t>
            </a:r>
            <a:r>
              <a:rPr lang="es-ES" sz="1800" dirty="0" err="1" smtClean="0"/>
              <a:t>Agency’s</a:t>
            </a:r>
            <a:r>
              <a:rPr lang="es-ES" sz="1800" dirty="0" smtClean="0"/>
              <a:t> Portfolio </a:t>
            </a:r>
            <a:r>
              <a:rPr lang="es-ES" sz="1800" dirty="0" err="1" smtClean="0"/>
              <a:t>approach</a:t>
            </a:r>
            <a:r>
              <a:rPr lang="es-ES" sz="1800" dirty="0" smtClean="0"/>
              <a:t> (in </a:t>
            </a:r>
            <a:r>
              <a:rPr lang="es-ES" sz="1800" dirty="0" err="1" smtClean="0"/>
              <a:t>terms</a:t>
            </a:r>
            <a:r>
              <a:rPr lang="es-ES" sz="1800" dirty="0" smtClean="0"/>
              <a:t> of </a:t>
            </a:r>
            <a:r>
              <a:rPr lang="es-ES" sz="1800" dirty="0" err="1" smtClean="0"/>
              <a:t>promotion</a:t>
            </a:r>
            <a:r>
              <a:rPr lang="es-ES" sz="1800" dirty="0" smtClean="0"/>
              <a:t>)</a:t>
            </a:r>
          </a:p>
          <a:p>
            <a:pPr>
              <a:buFontTx/>
              <a:buAutoNum type="arabicPeriod"/>
              <a:defRPr/>
            </a:pPr>
            <a:endParaRPr lang="es-ES" sz="1800" b="0" dirty="0"/>
          </a:p>
          <a:p>
            <a:pPr>
              <a:buFontTx/>
              <a:buAutoNum type="arabicPeriod"/>
              <a:defRPr/>
            </a:pPr>
            <a:endParaRPr lang="en-GB" sz="1800" b="0" dirty="0" smtClean="0"/>
          </a:p>
          <a:p>
            <a:pPr marL="0" indent="0">
              <a:defRPr/>
            </a:pPr>
            <a:endParaRPr lang="en-US" sz="1800" dirty="0"/>
          </a:p>
          <a:p>
            <a:pPr>
              <a:defRPr/>
            </a:pPr>
            <a:endParaRPr lang="en-GB" sz="1800" kern="0" dirty="0" smtClean="0">
              <a:ea typeface="ＭＳ Ｐゴシック" pitchFamily="1" charset="-128"/>
            </a:endParaRPr>
          </a:p>
        </p:txBody>
      </p:sp>
      <p:sp>
        <p:nvSpPr>
          <p:cNvPr id="3" name="Rectangle 2"/>
          <p:cNvSpPr txBox="1">
            <a:spLocks noChangeArrowheads="1"/>
          </p:cNvSpPr>
          <p:nvPr/>
        </p:nvSpPr>
        <p:spPr>
          <a:xfrm>
            <a:off x="339725" y="212725"/>
            <a:ext cx="7472363" cy="490538"/>
          </a:xfrm>
          <a:prstGeom prst="rect">
            <a:avLst/>
          </a:prstGeom>
        </p:spPr>
        <p:txBody>
          <a:bodyPr/>
          <a:lstStyle>
            <a:lvl1pPr algn="l" rtl="0" eaLnBrk="0" fontAlgn="base" hangingPunct="0">
              <a:spcBef>
                <a:spcPct val="0"/>
              </a:spcBef>
              <a:spcAft>
                <a:spcPct val="0"/>
              </a:spcAft>
              <a:defRPr sz="2400" b="1">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kern="0" dirty="0" err="1" smtClean="0">
                <a:ea typeface="ＭＳ Ｐゴシック" pitchFamily="1" charset="-128"/>
              </a:rPr>
              <a:t>OiRA</a:t>
            </a:r>
            <a:r>
              <a:rPr lang="en-GB" kern="0" dirty="0" smtClean="0">
                <a:ea typeface="ＭＳ Ｐゴシック" pitchFamily="1" charset="-128"/>
              </a:rPr>
              <a:t> tool level – Objectives</a:t>
            </a:r>
            <a:endParaRPr lang="da-DK" kern="0" dirty="0" smtClean="0">
              <a:ea typeface="ＭＳ Ｐゴシック" pitchFamily="1" charset="-128"/>
            </a:endParaRPr>
          </a:p>
        </p:txBody>
      </p:sp>
    </p:spTree>
    <p:extLst>
      <p:ext uri="{BB962C8B-B14F-4D97-AF65-F5344CB8AC3E}">
        <p14:creationId xmlns:p14="http://schemas.microsoft.com/office/powerpoint/2010/main" val="218600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188913"/>
            <a:ext cx="8497888" cy="490537"/>
          </a:xfrm>
        </p:spPr>
        <p:txBody>
          <a:bodyPr/>
          <a:lstStyle/>
          <a:p>
            <a:r>
              <a:rPr lang="en-GB" altLang="en-US" dirty="0" smtClean="0">
                <a:ea typeface="ＭＳ Ｐゴシック" panose="020B0600070205080204" pitchFamily="34" charset="-128"/>
              </a:rPr>
              <a:t>OiRA tool level – promotional resources (some can be adapted at National/Sectoral level)</a:t>
            </a:r>
          </a:p>
        </p:txBody>
      </p:sp>
      <p:sp>
        <p:nvSpPr>
          <p:cNvPr id="8195" name="Rectangle 3"/>
          <p:cNvSpPr>
            <a:spLocks noGrp="1" noChangeArrowheads="1"/>
          </p:cNvSpPr>
          <p:nvPr>
            <p:ph type="body" idx="1"/>
          </p:nvPr>
        </p:nvSpPr>
        <p:spPr>
          <a:xfrm>
            <a:off x="323850" y="1052513"/>
            <a:ext cx="8569325" cy="4752975"/>
          </a:xfrm>
        </p:spPr>
        <p:txBody>
          <a:bodyPr/>
          <a:lstStyle/>
          <a:p>
            <a:pPr>
              <a:buFontTx/>
              <a:buChar char="•"/>
            </a:pPr>
            <a:r>
              <a:rPr lang="en-GB" altLang="en-US" dirty="0" smtClean="0">
                <a:solidFill>
                  <a:srgbClr val="003399"/>
                </a:solidFill>
                <a:ea typeface="ＭＳ Ｐゴシック" panose="020B0600070205080204" pitchFamily="34" charset="-128"/>
              </a:rPr>
              <a:t>OiRA clips / videos </a:t>
            </a:r>
            <a:endParaRPr lang="en-GB" altLang="en-US" dirty="0">
              <a:ea typeface="ＭＳ Ｐゴシック" panose="020B0600070205080204" pitchFamily="34" charset="-128"/>
            </a:endParaRPr>
          </a:p>
          <a:p>
            <a:pPr>
              <a:buFontTx/>
              <a:buChar char="•"/>
            </a:pPr>
            <a:r>
              <a:rPr lang="en-GB" altLang="en-US" dirty="0" smtClean="0">
                <a:solidFill>
                  <a:srgbClr val="003399"/>
                </a:solidFill>
                <a:ea typeface="ＭＳ Ｐゴシック" panose="020B0600070205080204" pitchFamily="34" charset="-128"/>
              </a:rPr>
              <a:t>OiRA case studies </a:t>
            </a:r>
            <a:r>
              <a:rPr lang="en-GB" altLang="en-US" b="0" dirty="0" smtClean="0">
                <a:ea typeface="ＭＳ Ｐゴシック" panose="020B0600070205080204" pitchFamily="34" charset="-128"/>
              </a:rPr>
              <a:t>– Cypriot example: </a:t>
            </a:r>
            <a:r>
              <a:rPr lang="en-GB" altLang="en-US" b="0" i="1" dirty="0" smtClean="0">
                <a:ea typeface="ＭＳ Ｐゴシック" panose="020B0600070205080204" pitchFamily="34" charset="-128"/>
              </a:rPr>
              <a:t>At the cutting edge of risk assessment</a:t>
            </a:r>
            <a:endParaRPr lang="en-US" altLang="en-US" b="0" dirty="0" smtClean="0">
              <a:ea typeface="ＭＳ Ｐゴシック" panose="020B0600070205080204" pitchFamily="34" charset="-128"/>
            </a:endParaRPr>
          </a:p>
          <a:p>
            <a:pPr>
              <a:buFontTx/>
              <a:buChar char="•"/>
            </a:pPr>
            <a:r>
              <a:rPr lang="en-GB" altLang="en-US" dirty="0" smtClean="0">
                <a:ea typeface="ＭＳ Ｐゴシック" panose="020B0600070205080204" pitchFamily="34" charset="-128"/>
              </a:rPr>
              <a:t>OiRA infographics </a:t>
            </a:r>
            <a:r>
              <a:rPr lang="en-GB" altLang="en-US" b="0" dirty="0" smtClean="0">
                <a:ea typeface="ＭＳ Ｐゴシック" panose="020B0600070205080204" pitchFamily="34" charset="-128"/>
              </a:rPr>
              <a:t>– an easy and visual way of explaining how the OiRA process works from inputs to final outputs.</a:t>
            </a:r>
          </a:p>
          <a:p>
            <a:pPr>
              <a:buFontTx/>
              <a:buChar char="•"/>
            </a:pPr>
            <a:r>
              <a:rPr lang="en-GB" altLang="en-US" b="0" dirty="0" smtClean="0">
                <a:ea typeface="ＭＳ Ｐゴシック" panose="020B0600070205080204" pitchFamily="34" charset="-128"/>
              </a:rPr>
              <a:t>To be added to the existing ones:</a:t>
            </a:r>
          </a:p>
          <a:p>
            <a:pPr lvl="2" algn="just"/>
            <a:r>
              <a:rPr lang="en-GB" altLang="en-US" sz="1400" dirty="0" smtClean="0">
                <a:ea typeface="ＭＳ Ｐゴシック" panose="020B0600070205080204" pitchFamily="34" charset="-128"/>
              </a:rPr>
              <a:t>The OiRA website</a:t>
            </a:r>
          </a:p>
          <a:p>
            <a:pPr lvl="2">
              <a:buFontTx/>
              <a:buChar char="•"/>
            </a:pPr>
            <a:r>
              <a:rPr lang="en-GB" altLang="en-US" sz="1400" dirty="0" smtClean="0">
                <a:ea typeface="ＭＳ Ｐゴシック" panose="020B0600070205080204" pitchFamily="34" charset="-128"/>
              </a:rPr>
              <a:t>Tailored PowerPoint presentations </a:t>
            </a:r>
          </a:p>
          <a:p>
            <a:pPr lvl="2">
              <a:buFontTx/>
              <a:buChar char="•"/>
            </a:pPr>
            <a:r>
              <a:rPr lang="en-GB" altLang="en-US" sz="1400" dirty="0" smtClean="0">
                <a:ea typeface="ＭＳ Ｐゴシック" panose="020B0600070205080204" pitchFamily="34" charset="-128"/>
              </a:rPr>
              <a:t>OiRA guide (intended to Policy Makers)</a:t>
            </a:r>
          </a:p>
          <a:p>
            <a:pPr lvl="2">
              <a:buFontTx/>
              <a:buChar char="•"/>
            </a:pPr>
            <a:r>
              <a:rPr lang="en-GB" altLang="en-US" sz="1400" dirty="0" smtClean="0">
                <a:ea typeface="ＭＳ Ｐゴシック" panose="020B0600070205080204" pitchFamily="34" charset="-128"/>
              </a:rPr>
              <a:t>OiRA FAQ (Frequently Asked Questions)</a:t>
            </a:r>
          </a:p>
          <a:p>
            <a:pPr lvl="2">
              <a:buFontTx/>
              <a:buChar char="•"/>
            </a:pPr>
            <a:r>
              <a:rPr lang="en-GB" altLang="en-US" sz="1400" dirty="0" smtClean="0">
                <a:ea typeface="ＭＳ Ｐゴシック" panose="020B0600070205080204" pitchFamily="34" charset="-128"/>
              </a:rPr>
              <a:t>OiRA roll-up banners</a:t>
            </a:r>
          </a:p>
          <a:p>
            <a:pPr lvl="2">
              <a:buFontTx/>
              <a:buChar char="•"/>
            </a:pPr>
            <a:r>
              <a:rPr lang="en-GB" altLang="en-US" sz="1400" dirty="0" smtClean="0">
                <a:ea typeface="ＭＳ Ｐゴシック" panose="020B0600070205080204" pitchFamily="34" charset="-128"/>
              </a:rPr>
              <a:t>OiRA bookmarks (including also the QR code) </a:t>
            </a:r>
          </a:p>
          <a:p>
            <a:pPr lvl="2"/>
            <a:endParaRPr lang="es-ES_tradnl" altLang="en-US" dirty="0" smtClean="0">
              <a:ea typeface="ＭＳ Ｐゴシック" panose="020B0600070205080204" pitchFamily="34" charset="-128"/>
            </a:endParaRPr>
          </a:p>
          <a:p>
            <a:endParaRPr lang="en-GB" altLang="en-US" dirty="0" smtClean="0">
              <a:ea typeface="ＭＳ Ｐゴシック" panose="020B0600070205080204" pitchFamily="34" charset="-128"/>
            </a:endParaRPr>
          </a:p>
        </p:txBody>
      </p:sp>
      <p:sp>
        <p:nvSpPr>
          <p:cNvPr id="4" name="Rectangle 3"/>
          <p:cNvSpPr txBox="1">
            <a:spLocks noChangeArrowheads="1"/>
          </p:cNvSpPr>
          <p:nvPr/>
        </p:nvSpPr>
        <p:spPr bwMode="auto">
          <a:xfrm>
            <a:off x="179388" y="5741988"/>
            <a:ext cx="8569325" cy="511175"/>
          </a:xfrm>
          <a:prstGeom prst="rect">
            <a:avLst/>
          </a:prstGeom>
          <a:solidFill>
            <a:srgbClr val="FFC000"/>
          </a:solidFill>
          <a:ln>
            <a:noFill/>
          </a:ln>
        </p:spPr>
        <p:txBody>
          <a:bodyPr/>
          <a:lstStyle>
            <a:lvl1pPr marL="342900" indent="-342900" algn="l" rtl="0" eaLnBrk="0" fontAlgn="base" hangingPunct="0">
              <a:spcBef>
                <a:spcPct val="30000"/>
              </a:spcBef>
              <a:spcAft>
                <a:spcPct val="0"/>
              </a:spcAft>
              <a:buClr>
                <a:srgbClr val="00529F"/>
              </a:buClr>
              <a:defRPr b="1">
                <a:solidFill>
                  <a:schemeClr val="tx2"/>
                </a:solidFill>
                <a:latin typeface="+mn-lt"/>
                <a:ea typeface="ＭＳ Ｐゴシック" pitchFamily="-108" charset="-128"/>
                <a:cs typeface="ＭＳ Ｐゴシック" pitchFamily="-108" charset="-128"/>
              </a:defRPr>
            </a:lvl1pPr>
            <a:lvl2pPr marL="376238" indent="-185738" algn="l" rtl="0" eaLnBrk="0" fontAlgn="base" hangingPunct="0">
              <a:spcBef>
                <a:spcPct val="30000"/>
              </a:spcBef>
              <a:spcAft>
                <a:spcPct val="0"/>
              </a:spcAft>
              <a:buClr>
                <a:schemeClr val="tx1"/>
              </a:buClr>
              <a:buFont typeface="Times" pitchFamily="18" charset="0"/>
              <a:buChar char="•"/>
              <a:defRPr>
                <a:solidFill>
                  <a:schemeClr val="tx1"/>
                </a:solidFill>
                <a:latin typeface="+mn-lt"/>
                <a:ea typeface="ＭＳ Ｐゴシック" pitchFamily="-108" charset="-128"/>
              </a:defRPr>
            </a:lvl2pPr>
            <a:lvl3pPr marL="760413" indent="-185738" algn="l" rtl="0" eaLnBrk="0" fontAlgn="base" hangingPunct="0">
              <a:spcBef>
                <a:spcPct val="30000"/>
              </a:spcBef>
              <a:spcAft>
                <a:spcPct val="0"/>
              </a:spcAft>
              <a:buClr>
                <a:schemeClr val="tx1"/>
              </a:buClr>
              <a:buFont typeface="Times" pitchFamily="18" charset="0"/>
              <a:buChar char="•"/>
              <a:defRPr>
                <a:solidFill>
                  <a:schemeClr val="tx1"/>
                </a:solidFill>
                <a:latin typeface="+mn-lt"/>
                <a:ea typeface="ＭＳ Ｐゴシック" pitchFamily="-108" charset="-128"/>
              </a:defRPr>
            </a:lvl3pPr>
            <a:lvl4pPr marL="1143000" indent="-185738" algn="l" rtl="0" eaLnBrk="0" fontAlgn="base" hangingPunct="0">
              <a:spcBef>
                <a:spcPct val="30000"/>
              </a:spcBef>
              <a:spcAft>
                <a:spcPct val="0"/>
              </a:spcAft>
              <a:buClr>
                <a:schemeClr val="accent2"/>
              </a:buClr>
              <a:buChar char="–"/>
              <a:defRPr>
                <a:solidFill>
                  <a:schemeClr val="tx1"/>
                </a:solidFill>
                <a:latin typeface="+mn-lt"/>
                <a:ea typeface="ＭＳ Ｐゴシック" pitchFamily="-108" charset="-128"/>
              </a:defRPr>
            </a:lvl4pPr>
            <a:lvl5pPr marL="1524000" indent="-185738" algn="l" rtl="0" eaLnBrk="0" fontAlgn="base" hangingPunct="0">
              <a:spcBef>
                <a:spcPct val="30000"/>
              </a:spcBef>
              <a:spcAft>
                <a:spcPct val="0"/>
              </a:spcAft>
              <a:buClr>
                <a:schemeClr val="tx1"/>
              </a:buClr>
              <a:defRPr>
                <a:solidFill>
                  <a:schemeClr val="tx1"/>
                </a:solidFill>
                <a:latin typeface="+mn-lt"/>
                <a:ea typeface="ＭＳ Ｐゴシック" pitchFamily="-108" charset="-128"/>
              </a:defRPr>
            </a:lvl5pPr>
            <a:lvl6pPr marL="1795463" indent="-9525" algn="l" rtl="0" fontAlgn="base">
              <a:spcBef>
                <a:spcPct val="30000"/>
              </a:spcBef>
              <a:spcAft>
                <a:spcPct val="0"/>
              </a:spcAft>
              <a:buClr>
                <a:schemeClr val="tx1"/>
              </a:buClr>
              <a:defRPr>
                <a:solidFill>
                  <a:schemeClr val="tx1"/>
                </a:solidFill>
                <a:latin typeface="+mn-lt"/>
              </a:defRPr>
            </a:lvl6pPr>
            <a:lvl7pPr marL="2252663" indent="-9525" algn="l" rtl="0" fontAlgn="base">
              <a:spcBef>
                <a:spcPct val="30000"/>
              </a:spcBef>
              <a:spcAft>
                <a:spcPct val="0"/>
              </a:spcAft>
              <a:buClr>
                <a:schemeClr val="tx1"/>
              </a:buClr>
              <a:defRPr>
                <a:solidFill>
                  <a:schemeClr val="tx1"/>
                </a:solidFill>
                <a:latin typeface="+mn-lt"/>
              </a:defRPr>
            </a:lvl7pPr>
            <a:lvl8pPr marL="2709863" indent="-9525" algn="l" rtl="0" fontAlgn="base">
              <a:spcBef>
                <a:spcPct val="30000"/>
              </a:spcBef>
              <a:spcAft>
                <a:spcPct val="0"/>
              </a:spcAft>
              <a:buClr>
                <a:schemeClr val="tx1"/>
              </a:buClr>
              <a:defRPr>
                <a:solidFill>
                  <a:schemeClr val="tx1"/>
                </a:solidFill>
                <a:latin typeface="+mn-lt"/>
              </a:defRPr>
            </a:lvl8pPr>
            <a:lvl9pPr marL="3167063" indent="-9525" algn="l" rtl="0" fontAlgn="base">
              <a:spcBef>
                <a:spcPct val="30000"/>
              </a:spcBef>
              <a:spcAft>
                <a:spcPct val="0"/>
              </a:spcAft>
              <a:buClr>
                <a:schemeClr val="tx1"/>
              </a:buClr>
              <a:defRPr>
                <a:solidFill>
                  <a:schemeClr val="tx1"/>
                </a:solidFill>
                <a:latin typeface="+mn-lt"/>
              </a:defRPr>
            </a:lvl9pPr>
          </a:lstStyle>
          <a:p>
            <a:pPr>
              <a:defRPr/>
            </a:pPr>
            <a:r>
              <a:rPr lang="en-US" sz="1800" kern="0" dirty="0" smtClean="0">
                <a:ea typeface="ＭＳ Ｐゴシック" pitchFamily="1" charset="-128"/>
              </a:rPr>
              <a:t>Available at: http://www.oiraproject.eu/</a:t>
            </a:r>
            <a:endParaRPr lang="en-GB" sz="1800" kern="0" dirty="0" smtClean="0">
              <a:ea typeface="ＭＳ Ｐゴシック" pitchFamily="1" charset="-128"/>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t="14923" r="48459" b="5492"/>
          <a:stretch>
            <a:fillRect/>
          </a:stretch>
        </p:blipFill>
        <p:spPr bwMode="auto">
          <a:xfrm>
            <a:off x="5921375" y="2881313"/>
            <a:ext cx="2827338" cy="2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422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l="17877" t="18286" r="17734"/>
          <a:stretch>
            <a:fillRect/>
          </a:stretch>
        </p:blipFill>
        <p:spPr bwMode="auto">
          <a:xfrm>
            <a:off x="1619672" y="1628800"/>
            <a:ext cx="4710113" cy="50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Rectangle 2"/>
          <p:cNvSpPr>
            <a:spLocks noGrp="1" noChangeArrowheads="1"/>
          </p:cNvSpPr>
          <p:nvPr>
            <p:ph type="title"/>
          </p:nvPr>
        </p:nvSpPr>
        <p:spPr>
          <a:xfrm>
            <a:off x="107950" y="260350"/>
            <a:ext cx="7472363" cy="490538"/>
          </a:xfrm>
        </p:spPr>
        <p:txBody>
          <a:bodyPr/>
          <a:lstStyle/>
          <a:p>
            <a:r>
              <a:rPr lang="en-GB" altLang="en-US" dirty="0" smtClean="0">
                <a:ea typeface="ＭＳ Ｐゴシック" panose="020B0600070205080204" pitchFamily="34" charset="-128"/>
              </a:rPr>
              <a:t>OiRA tool level - promotional resources, contd.</a:t>
            </a:r>
            <a:r>
              <a:rPr lang="en-GB" altLang="en-US" sz="2000" dirty="0" smtClean="0">
                <a:ea typeface="ＭＳ Ｐゴシック" panose="020B0600070205080204" pitchFamily="34" charset="-128"/>
              </a:rPr>
              <a:t/>
            </a:r>
            <a:br>
              <a:rPr lang="en-GB" altLang="en-US" sz="2000" dirty="0" smtClean="0">
                <a:ea typeface="ＭＳ Ｐゴシック" panose="020B0600070205080204" pitchFamily="34" charset="-128"/>
              </a:rPr>
            </a:br>
            <a:endParaRPr lang="da-DK" altLang="en-US" sz="1000" dirty="0" smtClean="0">
              <a:ea typeface="ＭＳ Ｐゴシック" panose="020B0600070205080204" pitchFamily="34" charset="-128"/>
            </a:endParaRPr>
          </a:p>
        </p:txBody>
      </p:sp>
      <p:sp>
        <p:nvSpPr>
          <p:cNvPr id="22531" name="Rectangle 3"/>
          <p:cNvSpPr>
            <a:spLocks noGrp="1" noChangeArrowheads="1"/>
          </p:cNvSpPr>
          <p:nvPr>
            <p:ph type="body" idx="1"/>
          </p:nvPr>
        </p:nvSpPr>
        <p:spPr>
          <a:xfrm>
            <a:off x="576263" y="1168400"/>
            <a:ext cx="7313612" cy="5140325"/>
          </a:xfrm>
        </p:spPr>
        <p:txBody>
          <a:bodyPr/>
          <a:lstStyle/>
          <a:p>
            <a:pPr>
              <a:buFont typeface="Arial" panose="020B0604020202020204" pitchFamily="34" charset="0"/>
              <a:buChar char="•"/>
              <a:defRPr/>
            </a:pPr>
            <a:r>
              <a:rPr lang="es-ES" b="0" dirty="0" err="1" smtClean="0">
                <a:ea typeface="ＭＳ Ｐゴシック" pitchFamily="1" charset="-128"/>
              </a:rPr>
              <a:t>The</a:t>
            </a:r>
            <a:r>
              <a:rPr lang="es-ES" b="0" dirty="0" smtClean="0">
                <a:ea typeface="ＭＳ Ｐゴシック" pitchFamily="1" charset="-128"/>
              </a:rPr>
              <a:t> OiRA </a:t>
            </a:r>
            <a:r>
              <a:rPr lang="es-ES" dirty="0" err="1" smtClean="0">
                <a:ea typeface="ＭＳ Ｐゴシック" pitchFamily="1" charset="-128"/>
              </a:rPr>
              <a:t>promotion</a:t>
            </a:r>
            <a:r>
              <a:rPr lang="es-ES" dirty="0" smtClean="0">
                <a:ea typeface="ＭＳ Ｐゴシック" pitchFamily="1" charset="-128"/>
              </a:rPr>
              <a:t> guide</a:t>
            </a:r>
            <a:endParaRPr lang="en-GB" dirty="0" smtClean="0">
              <a:ea typeface="ＭＳ Ｐゴシック" pitchFamily="1" charset="-128"/>
            </a:endParaRPr>
          </a:p>
        </p:txBody>
      </p:sp>
    </p:spTree>
    <p:extLst>
      <p:ext uri="{BB962C8B-B14F-4D97-AF65-F5344CB8AC3E}">
        <p14:creationId xmlns:p14="http://schemas.microsoft.com/office/powerpoint/2010/main" val="184394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950" y="260350"/>
            <a:ext cx="7472363" cy="490538"/>
          </a:xfrm>
        </p:spPr>
        <p:txBody>
          <a:bodyPr/>
          <a:lstStyle/>
          <a:p>
            <a:r>
              <a:rPr lang="en-GB" altLang="en-US" sz="2000" smtClean="0">
                <a:ea typeface="ＭＳ Ｐゴシック" panose="020B0600070205080204" pitchFamily="34" charset="-128"/>
              </a:rPr>
              <a:t>OiRA tool level - Why the Promotion guide? </a:t>
            </a:r>
            <a:br>
              <a:rPr lang="en-GB" altLang="en-US" sz="2000" smtClean="0">
                <a:ea typeface="ＭＳ Ｐゴシック" panose="020B0600070205080204" pitchFamily="34" charset="-128"/>
              </a:rPr>
            </a:br>
            <a:endParaRPr lang="da-DK" altLang="en-US" sz="1000" smtClean="0">
              <a:ea typeface="ＭＳ Ｐゴシック" panose="020B0600070205080204" pitchFamily="34" charset="-128"/>
            </a:endParaRPr>
          </a:p>
        </p:txBody>
      </p:sp>
      <p:sp>
        <p:nvSpPr>
          <p:cNvPr id="10243" name="Rectangle 3"/>
          <p:cNvSpPr>
            <a:spLocks noGrp="1" noChangeArrowheads="1"/>
          </p:cNvSpPr>
          <p:nvPr>
            <p:ph type="body" idx="1"/>
          </p:nvPr>
        </p:nvSpPr>
        <p:spPr>
          <a:xfrm>
            <a:off x="576263" y="1168400"/>
            <a:ext cx="7313612" cy="5140325"/>
          </a:xfrm>
        </p:spPr>
        <p:txBody>
          <a:bodyPr/>
          <a:lstStyle/>
          <a:p>
            <a:pPr>
              <a:buFontTx/>
              <a:buAutoNum type="arabicPeriod"/>
            </a:pPr>
            <a:r>
              <a:rPr lang="en-GB" altLang="en-US" dirty="0" smtClean="0">
                <a:ea typeface="ＭＳ Ｐゴシック" panose="020B0600070205080204" pitchFamily="34" charset="-128"/>
              </a:rPr>
              <a:t>If tools are not properly promoted they will not reach MSEs. The importance of “promotion” has been raised in the OiRA RA:</a:t>
            </a:r>
          </a:p>
          <a:p>
            <a:pPr marL="703263" lvl="2" indent="-285750"/>
            <a:r>
              <a:rPr lang="en-GB" altLang="en-US" dirty="0" smtClean="0">
                <a:ea typeface="ＭＳ Ｐゴシック" panose="020B0600070205080204" pitchFamily="34" charset="-128"/>
              </a:rPr>
              <a:t>Low take up by end-users is a high risk for the project</a:t>
            </a:r>
          </a:p>
          <a:p>
            <a:pPr marL="703263" lvl="2" indent="-285750">
              <a:buFont typeface="Times" panose="02020603050405020304" pitchFamily="18" charset="0"/>
              <a:buNone/>
            </a:pPr>
            <a:r>
              <a:rPr lang="en-GB" altLang="en-US" dirty="0" smtClean="0">
                <a:solidFill>
                  <a:srgbClr val="003399"/>
                </a:solidFill>
                <a:ea typeface="ＭＳ Ｐゴシック" panose="020B0600070205080204" pitchFamily="34" charset="-128"/>
              </a:rPr>
              <a:t>Actions needed: </a:t>
            </a:r>
          </a:p>
          <a:p>
            <a:pPr marL="708025" lvl="1">
              <a:buFont typeface="Arial" panose="020B0604020202020204" pitchFamily="34" charset="0"/>
              <a:buChar char="•"/>
            </a:pPr>
            <a:r>
              <a:rPr lang="en-GB" altLang="en-US" dirty="0" smtClean="0">
                <a:ea typeface="ＭＳ Ｐゴシック" panose="020B0600070205080204" pitchFamily="34" charset="-128"/>
              </a:rPr>
              <a:t>Encourage / invite  the OiRA partners to think about the promotion of their OiRA tools (even before starting to develop their tools). </a:t>
            </a:r>
          </a:p>
          <a:p>
            <a:pPr marL="708025" lvl="1">
              <a:buFont typeface="Arial" panose="020B0604020202020204" pitchFamily="34" charset="0"/>
              <a:buChar char="•"/>
            </a:pPr>
            <a:r>
              <a:rPr lang="en-GB" altLang="en-US" dirty="0" smtClean="0">
                <a:ea typeface="ＭＳ Ｐゴシック" panose="020B0600070205080204" pitchFamily="34" charset="-128"/>
              </a:rPr>
              <a:t>Develop the OiRA promotion guide to help OiRA partners to promote and ensure that MSEs are aware of the existence of OiRA tools and are “invited” to use them</a:t>
            </a:r>
            <a:endParaRPr lang="en-US" altLang="en-US" dirty="0" smtClean="0">
              <a:ea typeface="ＭＳ Ｐゴシック" panose="020B0600070205080204" pitchFamily="34" charset="-128"/>
            </a:endParaRPr>
          </a:p>
          <a:p>
            <a:pPr marL="708025" lvl="1">
              <a:buFont typeface="Arial" panose="020B0604020202020204" pitchFamily="34" charset="0"/>
              <a:buChar char="•"/>
            </a:pPr>
            <a:r>
              <a:rPr lang="en-GB" altLang="en-US" dirty="0" smtClean="0">
                <a:ea typeface="ＭＳ Ｐゴシック" panose="020B0600070205080204" pitchFamily="34" charset="-128"/>
              </a:rPr>
              <a:t>Put promotional resources at the disposal of the OiRA partners to help them in the task of promoting their tools and finance promotional events once a tool has been published/finalised.</a:t>
            </a:r>
            <a:endParaRPr lang="en-US" altLang="en-US" dirty="0" smtClean="0">
              <a:ea typeface="ＭＳ Ｐゴシック" panose="020B0600070205080204" pitchFamily="34" charset="-128"/>
            </a:endParaRPr>
          </a:p>
          <a:p>
            <a:pPr>
              <a:buFontTx/>
              <a:buChar char="•"/>
            </a:pPr>
            <a:endParaRPr lang="en-GB" altLang="en-US" dirty="0" smtClean="0">
              <a:ea typeface="ＭＳ Ｐゴシック" panose="020B0600070205080204" pitchFamily="34" charset="-128"/>
            </a:endParaRPr>
          </a:p>
        </p:txBody>
      </p:sp>
    </p:spTree>
    <p:extLst>
      <p:ext uri="{BB962C8B-B14F-4D97-AF65-F5344CB8AC3E}">
        <p14:creationId xmlns:p14="http://schemas.microsoft.com/office/powerpoint/2010/main" val="4042531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950" y="260350"/>
            <a:ext cx="7472363" cy="490538"/>
          </a:xfrm>
        </p:spPr>
        <p:txBody>
          <a:bodyPr/>
          <a:lstStyle/>
          <a:p>
            <a:r>
              <a:rPr lang="en-GB" altLang="en-US" dirty="0" smtClean="0">
                <a:ea typeface="ＭＳ Ｐゴシック" panose="020B0600070205080204" pitchFamily="34" charset="-128"/>
              </a:rPr>
              <a:t>OiRA tool level - Why the Promotion guide?</a:t>
            </a:r>
            <a:r>
              <a:rPr lang="en-GB" altLang="en-US" sz="2000" dirty="0" smtClean="0">
                <a:ea typeface="ＭＳ Ｐゴシック" panose="020B0600070205080204" pitchFamily="34" charset="-128"/>
              </a:rPr>
              <a:t/>
            </a:r>
            <a:br>
              <a:rPr lang="en-GB" altLang="en-US" sz="2000" dirty="0" smtClean="0">
                <a:ea typeface="ＭＳ Ｐゴシック" panose="020B0600070205080204" pitchFamily="34" charset="-128"/>
              </a:rPr>
            </a:br>
            <a:endParaRPr lang="da-DK" altLang="en-US" sz="1000" dirty="0" smtClean="0">
              <a:ea typeface="ＭＳ Ｐゴシック" panose="020B0600070205080204" pitchFamily="34" charset="-128"/>
            </a:endParaRPr>
          </a:p>
        </p:txBody>
      </p:sp>
      <p:sp>
        <p:nvSpPr>
          <p:cNvPr id="11267" name="Rectangle 3"/>
          <p:cNvSpPr>
            <a:spLocks noGrp="1" noChangeArrowheads="1"/>
          </p:cNvSpPr>
          <p:nvPr>
            <p:ph type="body" idx="1"/>
          </p:nvPr>
        </p:nvSpPr>
        <p:spPr>
          <a:xfrm>
            <a:off x="395288" y="1052513"/>
            <a:ext cx="7313612" cy="5140325"/>
          </a:xfrm>
        </p:spPr>
        <p:txBody>
          <a:bodyPr/>
          <a:lstStyle/>
          <a:p>
            <a:pPr>
              <a:buFontTx/>
              <a:buAutoNum type="arabicPeriod" startAt="2"/>
            </a:pPr>
            <a:r>
              <a:rPr lang="en-GB" altLang="en-US" dirty="0" smtClean="0">
                <a:ea typeface="ＭＳ Ｐゴシック" panose="020B0600070205080204" pitchFamily="34" charset="-128"/>
              </a:rPr>
              <a:t>OiRA is an innovative product for most of our OIRA partners</a:t>
            </a:r>
          </a:p>
          <a:p>
            <a:pPr marL="365125" lvl="2" indent="0">
              <a:buFont typeface="Times" panose="02020603050405020304" pitchFamily="18" charset="0"/>
              <a:buNone/>
            </a:pPr>
            <a:r>
              <a:rPr lang="en-GB" altLang="en-US" b="1" dirty="0" smtClean="0">
                <a:solidFill>
                  <a:srgbClr val="003399"/>
                </a:solidFill>
                <a:ea typeface="ＭＳ Ｐゴシック" panose="020B0600070205080204" pitchFamily="34" charset="-128"/>
              </a:rPr>
              <a:t>Action needed</a:t>
            </a:r>
          </a:p>
          <a:p>
            <a:pPr marL="365125" lvl="2" indent="0"/>
            <a:r>
              <a:rPr lang="en-GB" altLang="en-US" dirty="0" smtClean="0">
                <a:solidFill>
                  <a:srgbClr val="000000"/>
                </a:solidFill>
                <a:ea typeface="ＭＳ Ｐゴシック" panose="020B0600070205080204" pitchFamily="34" charset="-128"/>
              </a:rPr>
              <a:t>Help/guide our partners throughout the different steps of a successful implementation strategy: adoption, implementation, continuation</a:t>
            </a:r>
          </a:p>
          <a:p>
            <a:endParaRPr lang="en-GB" altLang="en-US" b="0" dirty="0" smtClean="0">
              <a:ea typeface="ＭＳ Ｐゴシック" panose="020B0600070205080204" pitchFamily="34" charset="-128"/>
            </a:endParaRPr>
          </a:p>
          <a:p>
            <a:pPr>
              <a:buFontTx/>
              <a:buAutoNum type="arabicPeriod" startAt="3"/>
            </a:pPr>
            <a:r>
              <a:rPr lang="en-GB" altLang="en-US" dirty="0" smtClean="0">
                <a:ea typeface="ＭＳ Ｐゴシック" panose="020B0600070205080204" pitchFamily="34" charset="-128"/>
              </a:rPr>
              <a:t>Some of our OiRA partners lack the competences/resources to set up a “promotion strategy” without some kind of support/guidance</a:t>
            </a:r>
          </a:p>
          <a:p>
            <a:endParaRPr lang="en-GB" altLang="en-US" b="0" dirty="0" smtClean="0">
              <a:ea typeface="ＭＳ Ｐゴシック" panose="020B0600070205080204" pitchFamily="34" charset="-128"/>
            </a:endParaRPr>
          </a:p>
          <a:p>
            <a:r>
              <a:rPr lang="en-GB" altLang="en-US" b="0" dirty="0" smtClean="0">
                <a:ea typeface="ＭＳ Ｐゴシック" panose="020B0600070205080204" pitchFamily="34" charset="-128"/>
              </a:rPr>
              <a:t>The OiRA promotion guide is an attempt to contribute to address these challenges faced by the OiRA project as a whole and most specifically by the OiRA partners.</a:t>
            </a:r>
          </a:p>
        </p:txBody>
      </p:sp>
    </p:spTree>
    <p:extLst>
      <p:ext uri="{BB962C8B-B14F-4D97-AF65-F5344CB8AC3E}">
        <p14:creationId xmlns:p14="http://schemas.microsoft.com/office/powerpoint/2010/main" val="394155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smtClean="0">
                <a:ea typeface="ＭＳ Ｐゴシック" panose="020B0600070205080204" pitchFamily="34" charset="-128"/>
              </a:rPr>
              <a:t>OiRA – The context </a:t>
            </a:r>
          </a:p>
        </p:txBody>
      </p:sp>
      <p:sp>
        <p:nvSpPr>
          <p:cNvPr id="17411" name="Rectangle 3"/>
          <p:cNvSpPr>
            <a:spLocks noGrp="1" noChangeArrowheads="1"/>
          </p:cNvSpPr>
          <p:nvPr>
            <p:ph type="body" idx="1"/>
          </p:nvPr>
        </p:nvSpPr>
        <p:spPr>
          <a:xfrm>
            <a:off x="179388" y="981075"/>
            <a:ext cx="8569325" cy="4997450"/>
          </a:xfrm>
        </p:spPr>
        <p:txBody>
          <a:bodyPr/>
          <a:lstStyle/>
          <a:p>
            <a:pPr marL="441325" indent="-285750">
              <a:buFontTx/>
              <a:buChar char="•"/>
            </a:pPr>
            <a:r>
              <a:rPr lang="en-GB" altLang="en-US" dirty="0" smtClean="0">
                <a:ea typeface="ＭＳ Ｐゴシック" panose="020B0600070205080204" pitchFamily="34" charset="-128"/>
              </a:rPr>
              <a:t>Over the years and despite the efforts, the task of assessing the risk is not universally spread and the quality of RA needs to be improved (especially among micro &amp; small businesses)</a:t>
            </a:r>
          </a:p>
          <a:p>
            <a:pPr marL="441325" indent="-285750">
              <a:buFontTx/>
              <a:buChar char="•"/>
            </a:pPr>
            <a:r>
              <a:rPr lang="en-GB" altLang="en-US" dirty="0" smtClean="0">
                <a:ea typeface="ＭＳ Ｐゴシック" panose="020B0600070205080204" pitchFamily="34" charset="-128"/>
              </a:rPr>
              <a:t>A new generation of tools (IT-based, online, digital, …) has emerged</a:t>
            </a:r>
          </a:p>
          <a:p>
            <a:pPr marL="441325" indent="-285750">
              <a:buFontTx/>
              <a:buChar char="•"/>
            </a:pPr>
            <a:r>
              <a:rPr lang="en-GB" altLang="en-US" dirty="0" smtClean="0">
                <a:ea typeface="ＭＳ Ｐゴシック" panose="020B0600070205080204" pitchFamily="34" charset="-128"/>
              </a:rPr>
              <a:t>The use of internet and devices like computers, mobile phones, tablets has increased</a:t>
            </a:r>
          </a:p>
          <a:p>
            <a:pPr marL="441325" indent="-285750">
              <a:buFontTx/>
              <a:buChar char="•"/>
            </a:pPr>
            <a:r>
              <a:rPr lang="en-GB" altLang="en-US" dirty="0" smtClean="0">
                <a:ea typeface="ＭＳ Ｐゴシック" panose="020B0600070205080204" pitchFamily="34" charset="-128"/>
              </a:rPr>
              <a:t>Interactive risks assessment tools have been developed targeting micro and small companies </a:t>
            </a:r>
          </a:p>
          <a:p>
            <a:pPr marL="858838" lvl="2" indent="-285750"/>
            <a:r>
              <a:rPr lang="en-GB" altLang="en-US" dirty="0" smtClean="0">
                <a:ea typeface="ＭＳ Ｐゴシック" panose="020B0600070205080204" pitchFamily="34" charset="-128"/>
              </a:rPr>
              <a:t>RI&amp;E – </a:t>
            </a:r>
            <a:r>
              <a:rPr lang="en-GB" altLang="en-US" dirty="0" err="1" smtClean="0">
                <a:ea typeface="ＭＳ Ｐゴシック" panose="020B0600070205080204" pitchFamily="34" charset="-128"/>
              </a:rPr>
              <a:t>OiRA</a:t>
            </a:r>
            <a:r>
              <a:rPr lang="en-GB" altLang="en-US" dirty="0" smtClean="0">
                <a:ea typeface="ＭＳ Ｐゴシック" panose="020B0600070205080204" pitchFamily="34" charset="-128"/>
              </a:rPr>
              <a:t> (The Netherlands – EU-15 MS)</a:t>
            </a:r>
          </a:p>
          <a:p>
            <a:pPr marL="858838" lvl="2" indent="-285750"/>
            <a:r>
              <a:rPr lang="en-GB" altLang="en-US" dirty="0" err="1" smtClean="0">
                <a:ea typeface="ＭＳ Ｐゴシック" panose="020B0600070205080204" pitchFamily="34" charset="-128"/>
              </a:rPr>
              <a:t>Besmart</a:t>
            </a:r>
            <a:r>
              <a:rPr lang="en-GB" altLang="en-US" dirty="0" smtClean="0">
                <a:ea typeface="ＭＳ Ｐゴシック" panose="020B0600070205080204" pitchFamily="34" charset="-128"/>
              </a:rPr>
              <a:t> (Ireland)</a:t>
            </a:r>
          </a:p>
          <a:p>
            <a:pPr marL="858838" lvl="2" indent="-285750"/>
            <a:r>
              <a:rPr lang="en-GB" altLang="en-US" dirty="0" err="1" smtClean="0">
                <a:ea typeface="ＭＳ Ｐゴシック" panose="020B0600070205080204" pitchFamily="34" charset="-128"/>
              </a:rPr>
              <a:t>Evalua</a:t>
            </a:r>
            <a:r>
              <a:rPr lang="en-GB" altLang="en-US" dirty="0" smtClean="0">
                <a:ea typeface="ＭＳ Ｐゴシック" panose="020B0600070205080204" pitchFamily="34" charset="-128"/>
              </a:rPr>
              <a:t>-t (Spain)</a:t>
            </a:r>
          </a:p>
          <a:p>
            <a:pPr marL="858838" lvl="2" indent="-285750"/>
            <a:r>
              <a:rPr lang="en-GB" altLang="en-US" dirty="0" smtClean="0">
                <a:ea typeface="ＭＳ Ｐゴシック" panose="020B0600070205080204" pitchFamily="34" charset="-128"/>
              </a:rPr>
              <a:t>Several tools (UK)</a:t>
            </a:r>
          </a:p>
          <a:p>
            <a:pPr marL="441325" indent="-285750">
              <a:buFontTx/>
              <a:buChar char="•"/>
            </a:pPr>
            <a:r>
              <a:rPr lang="en-GB" altLang="en-US" dirty="0" smtClean="0">
                <a:ea typeface="ＭＳ Ｐゴシック" panose="020B0600070205080204" pitchFamily="34" charset="-128"/>
              </a:rPr>
              <a:t>These tools are not presented as the SOLUTION, but as an opportunity to support - within the limits of any tool (traditional or online) - the effort carried out by public institutions, social partners and chambers of commerce to improve OSH among micro and small companies</a:t>
            </a:r>
          </a:p>
        </p:txBody>
      </p:sp>
    </p:spTree>
    <p:extLst>
      <p:ext uri="{BB962C8B-B14F-4D97-AF65-F5344CB8AC3E}">
        <p14:creationId xmlns:p14="http://schemas.microsoft.com/office/powerpoint/2010/main" val="16899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OiRA – as a project – encourages … </a:t>
            </a:r>
          </a:p>
        </p:txBody>
      </p:sp>
      <p:sp>
        <p:nvSpPr>
          <p:cNvPr id="3" name="Content Placeholder 2"/>
          <p:cNvSpPr>
            <a:spLocks noGrp="1"/>
          </p:cNvSpPr>
          <p:nvPr>
            <p:ph sz="half" idx="1"/>
          </p:nvPr>
        </p:nvSpPr>
        <p:spPr>
          <a:xfrm>
            <a:off x="450000" y="1116000"/>
            <a:ext cx="7866416" cy="4860000"/>
          </a:xfrm>
        </p:spPr>
        <p:txBody>
          <a:bodyPr/>
          <a:lstStyle/>
          <a:p>
            <a:r>
              <a:rPr lang="en-GB" sz="2000" dirty="0"/>
              <a:t>Setting up a promotional strategy for each single tool / sector  </a:t>
            </a:r>
          </a:p>
          <a:p>
            <a:pPr lvl="1"/>
            <a:r>
              <a:rPr lang="en-GB" sz="2000" dirty="0"/>
              <a:t>Conduct insight research of the target audience before carrying out any promotion </a:t>
            </a:r>
            <a:r>
              <a:rPr lang="en-GB" sz="2000" dirty="0" smtClean="0"/>
              <a:t>actions.</a:t>
            </a:r>
            <a:endParaRPr lang="en-GB" sz="2000" dirty="0"/>
          </a:p>
          <a:p>
            <a:pPr lvl="1"/>
            <a:r>
              <a:rPr lang="en-GB" sz="2000" dirty="0"/>
              <a:t>Use the relevant partners/channels to reach the target </a:t>
            </a:r>
            <a:r>
              <a:rPr lang="en-GB" sz="2000" dirty="0" smtClean="0"/>
              <a:t>audience.</a:t>
            </a:r>
            <a:endParaRPr lang="en-GB" sz="2000" dirty="0"/>
          </a:p>
          <a:p>
            <a:pPr lvl="1"/>
            <a:r>
              <a:rPr lang="en-GB" sz="2000" dirty="0"/>
              <a:t>Adapt the “messages” to each specific sector.</a:t>
            </a:r>
          </a:p>
          <a:p>
            <a:r>
              <a:rPr lang="en-GB" sz="2000" dirty="0"/>
              <a:t>Planning a campaign and not just individual and isolated actions</a:t>
            </a:r>
          </a:p>
          <a:p>
            <a:r>
              <a:rPr lang="en-GB" sz="2000" dirty="0"/>
              <a:t>Adding new communication channels (Twitter, Facebook, LinkedIn, </a:t>
            </a:r>
            <a:r>
              <a:rPr lang="en-GB" sz="2000" dirty="0" smtClean="0"/>
              <a:t>etc.) </a:t>
            </a:r>
            <a:r>
              <a:rPr lang="en-GB" sz="2000" dirty="0"/>
              <a:t>to the traditional ones </a:t>
            </a:r>
          </a:p>
          <a:p>
            <a:r>
              <a:rPr lang="en-GB" sz="2000" dirty="0"/>
              <a:t>Using influencers, large multipliers </a:t>
            </a:r>
            <a:endParaRPr lang="en-GB" sz="2000" dirty="0" smtClean="0"/>
          </a:p>
          <a:p>
            <a:r>
              <a:rPr lang="en-GB" sz="2000" dirty="0" smtClean="0"/>
              <a:t>Sending </a:t>
            </a:r>
            <a:r>
              <a:rPr lang="en-GB" sz="2000" dirty="0"/>
              <a:t>the “correct” messages to </a:t>
            </a:r>
            <a:r>
              <a:rPr lang="en-GB" sz="2000" dirty="0" smtClean="0"/>
              <a:t>micro </a:t>
            </a:r>
            <a:r>
              <a:rPr lang="en-GB" sz="2000" dirty="0"/>
              <a:t>and </a:t>
            </a:r>
            <a:r>
              <a:rPr lang="en-GB" sz="2000" dirty="0" smtClean="0"/>
              <a:t>small enterprises </a:t>
            </a:r>
            <a:r>
              <a:rPr lang="en-GB" sz="2000" dirty="0"/>
              <a:t>(adapting them to each specific sector)</a:t>
            </a:r>
          </a:p>
          <a:p>
            <a:r>
              <a:rPr lang="en-GB" sz="2000" dirty="0"/>
              <a:t>Disseminating the tools through personal contact</a:t>
            </a:r>
          </a:p>
          <a:p>
            <a:endParaRPr lang="en-GB" dirty="0"/>
          </a:p>
        </p:txBody>
      </p:sp>
    </p:spTree>
    <p:extLst>
      <p:ext uri="{BB962C8B-B14F-4D97-AF65-F5344CB8AC3E}">
        <p14:creationId xmlns:p14="http://schemas.microsoft.com/office/powerpoint/2010/main" val="321605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5104"/>
            <a:ext cx="8424936" cy="489600"/>
          </a:xfrm>
        </p:spPr>
        <p:txBody>
          <a:bodyPr/>
          <a:lstStyle/>
          <a:p>
            <a:r>
              <a:rPr lang="en-GB" dirty="0"/>
              <a:t>OiRA – as a project – encourages … </a:t>
            </a:r>
            <a:r>
              <a:rPr lang="en-GB" dirty="0" smtClean="0">
                <a:solidFill>
                  <a:srgbClr val="003399"/>
                </a:solidFill>
              </a:rPr>
              <a:t/>
            </a:r>
            <a:br>
              <a:rPr lang="en-GB" dirty="0" smtClean="0">
                <a:solidFill>
                  <a:srgbClr val="003399"/>
                </a:solidFill>
              </a:rPr>
            </a:br>
            <a:endParaRPr lang="es-ES" b="0" dirty="0"/>
          </a:p>
        </p:txBody>
      </p:sp>
      <p:sp>
        <p:nvSpPr>
          <p:cNvPr id="3" name="2 CuadroTexto"/>
          <p:cNvSpPr txBox="1"/>
          <p:nvPr/>
        </p:nvSpPr>
        <p:spPr>
          <a:xfrm>
            <a:off x="179512" y="1103253"/>
            <a:ext cx="8928992" cy="2108269"/>
          </a:xfrm>
          <a:prstGeom prst="rect">
            <a:avLst/>
          </a:prstGeom>
          <a:noFill/>
        </p:spPr>
        <p:txBody>
          <a:bodyPr wrap="square" rtlCol="0">
            <a:spAutoFit/>
          </a:bodyPr>
          <a:lstStyle>
            <a:defPPr>
              <a:defRPr lang="en-US"/>
            </a:defPPr>
            <a:lvl1pPr>
              <a:spcBef>
                <a:spcPts val="600"/>
              </a:spcBef>
              <a:spcAft>
                <a:spcPts val="600"/>
              </a:spcAft>
              <a:defRPr sz="2000"/>
            </a:lvl1pPr>
            <a:lvl2pPr marL="342900" lvl="1" indent="-342900">
              <a:spcBef>
                <a:spcPts val="600"/>
              </a:spcBef>
              <a:spcAft>
                <a:spcPts val="600"/>
              </a:spcAft>
              <a:buFont typeface="Arial" panose="020B0604020202020204" pitchFamily="34" charset="0"/>
              <a:buChar char="•"/>
              <a:defRPr sz="2000"/>
            </a:lvl2pPr>
          </a:lstStyle>
          <a:p>
            <a:pPr marL="342900" indent="-342900">
              <a:buFont typeface="Wingdings" panose="05000000000000000000" pitchFamily="2" charset="2"/>
              <a:buChar char="§"/>
            </a:pPr>
            <a:r>
              <a:rPr lang="es-ES" b="1" dirty="0" smtClean="0">
                <a:solidFill>
                  <a:schemeClr val="tx2"/>
                </a:solidFill>
              </a:rPr>
              <a:t>Foster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exchange</a:t>
            </a:r>
            <a:r>
              <a:rPr lang="es-ES" b="1" dirty="0" smtClean="0">
                <a:solidFill>
                  <a:schemeClr val="tx2"/>
                </a:solidFill>
              </a:rPr>
              <a:t> of OiRA </a:t>
            </a:r>
            <a:r>
              <a:rPr lang="es-ES" b="1" dirty="0" err="1" smtClean="0">
                <a:solidFill>
                  <a:schemeClr val="tx2"/>
                </a:solidFill>
              </a:rPr>
              <a:t>promotional</a:t>
            </a:r>
            <a:r>
              <a:rPr lang="es-ES" b="1" dirty="0" smtClean="0">
                <a:solidFill>
                  <a:schemeClr val="tx2"/>
                </a:solidFill>
              </a:rPr>
              <a:t> material </a:t>
            </a:r>
            <a:r>
              <a:rPr lang="es-ES" b="1" dirty="0" err="1" smtClean="0">
                <a:solidFill>
                  <a:schemeClr val="tx2"/>
                </a:solidFill>
              </a:rPr>
              <a:t>among</a:t>
            </a:r>
            <a:r>
              <a:rPr lang="es-ES" b="1" dirty="0" smtClean="0">
                <a:solidFill>
                  <a:schemeClr val="tx2"/>
                </a:solidFill>
              </a:rPr>
              <a:t> OiRA </a:t>
            </a:r>
            <a:r>
              <a:rPr lang="es-ES" b="1" dirty="0" err="1" smtClean="0">
                <a:solidFill>
                  <a:schemeClr val="tx2"/>
                </a:solidFill>
              </a:rPr>
              <a:t>partners</a:t>
            </a:r>
            <a:endParaRPr lang="es-ES" b="1" dirty="0" smtClean="0">
              <a:solidFill>
                <a:schemeClr val="tx2"/>
              </a:solidFill>
            </a:endParaRPr>
          </a:p>
          <a:p>
            <a:pPr marL="342900" indent="-342900">
              <a:buFont typeface="Wingdings" panose="05000000000000000000" pitchFamily="2" charset="2"/>
              <a:buChar char="§"/>
            </a:pPr>
            <a:r>
              <a:rPr lang="es-ES" b="1" dirty="0" err="1" smtClean="0">
                <a:solidFill>
                  <a:schemeClr val="tx2"/>
                </a:solidFill>
              </a:rPr>
              <a:t>Develop</a:t>
            </a:r>
            <a:r>
              <a:rPr lang="es-ES" b="1" dirty="0" smtClean="0">
                <a:solidFill>
                  <a:schemeClr val="tx2"/>
                </a:solidFill>
              </a:rPr>
              <a:t> a new OiRA </a:t>
            </a:r>
            <a:r>
              <a:rPr lang="es-ES" b="1" dirty="0" err="1" smtClean="0">
                <a:solidFill>
                  <a:schemeClr val="tx2"/>
                </a:solidFill>
              </a:rPr>
              <a:t>website</a:t>
            </a:r>
            <a:r>
              <a:rPr lang="es-ES" b="1" dirty="0" smtClean="0">
                <a:solidFill>
                  <a:schemeClr val="tx2"/>
                </a:solidFill>
              </a:rPr>
              <a:t> (</a:t>
            </a:r>
            <a:r>
              <a:rPr lang="es-ES" b="1" dirty="0" err="1" smtClean="0">
                <a:solidFill>
                  <a:schemeClr val="tx2"/>
                </a:solidFill>
              </a:rPr>
              <a:t>launched</a:t>
            </a:r>
            <a:r>
              <a:rPr lang="es-ES" b="1" dirty="0" smtClean="0">
                <a:solidFill>
                  <a:schemeClr val="tx2"/>
                </a:solidFill>
              </a:rPr>
              <a:t> 1Q 2017) </a:t>
            </a:r>
            <a:r>
              <a:rPr lang="es-ES" b="1" dirty="0" err="1" smtClean="0">
                <a:solidFill>
                  <a:schemeClr val="tx2"/>
                </a:solidFill>
              </a:rPr>
              <a:t>intended</a:t>
            </a:r>
            <a:r>
              <a:rPr lang="es-ES" b="1" dirty="0" smtClean="0">
                <a:solidFill>
                  <a:schemeClr val="tx2"/>
                </a:solidFill>
              </a:rPr>
              <a:t> to OiRA </a:t>
            </a:r>
            <a:r>
              <a:rPr lang="es-ES" b="1" dirty="0" err="1" smtClean="0">
                <a:solidFill>
                  <a:schemeClr val="tx2"/>
                </a:solidFill>
              </a:rPr>
              <a:t>partners</a:t>
            </a:r>
            <a:r>
              <a:rPr lang="es-ES" b="1" dirty="0" smtClean="0">
                <a:solidFill>
                  <a:schemeClr val="tx2"/>
                </a:solidFill>
              </a:rPr>
              <a:t> </a:t>
            </a:r>
          </a:p>
          <a:p>
            <a:pPr marL="1543050" lvl="2" indent="-285750">
              <a:buFont typeface="Wingdings" panose="05000000000000000000" pitchFamily="2" charset="2"/>
              <a:buChar char="§"/>
            </a:pPr>
            <a:r>
              <a:rPr lang="es-ES" b="1" dirty="0" smtClean="0">
                <a:solidFill>
                  <a:schemeClr val="tx2"/>
                </a:solidFill>
              </a:rPr>
              <a:t>Resources / </a:t>
            </a:r>
            <a:r>
              <a:rPr lang="es-ES" b="1" dirty="0" err="1" smtClean="0">
                <a:solidFill>
                  <a:schemeClr val="tx2"/>
                </a:solidFill>
              </a:rPr>
              <a:t>OiRA</a:t>
            </a:r>
            <a:r>
              <a:rPr lang="es-ES" b="1" dirty="0" smtClean="0">
                <a:solidFill>
                  <a:schemeClr val="tx2"/>
                </a:solidFill>
              </a:rPr>
              <a:t> </a:t>
            </a:r>
            <a:r>
              <a:rPr lang="es-ES" b="1" dirty="0" err="1" smtClean="0">
                <a:solidFill>
                  <a:schemeClr val="tx2"/>
                </a:solidFill>
              </a:rPr>
              <a:t>promotion</a:t>
            </a:r>
            <a:r>
              <a:rPr lang="es-ES" b="1" dirty="0" smtClean="0">
                <a:solidFill>
                  <a:schemeClr val="tx2"/>
                </a:solidFill>
              </a:rPr>
              <a:t> material </a:t>
            </a:r>
            <a:r>
              <a:rPr lang="es-ES" b="1" dirty="0" err="1" smtClean="0">
                <a:solidFill>
                  <a:schemeClr val="tx2"/>
                </a:solidFill>
              </a:rPr>
              <a:t>section</a:t>
            </a:r>
            <a:r>
              <a:rPr lang="es-ES" b="1" dirty="0" smtClean="0">
                <a:solidFill>
                  <a:schemeClr val="tx2"/>
                </a:solidFill>
              </a:rPr>
              <a:t> </a:t>
            </a:r>
            <a:r>
              <a:rPr lang="es-ES" b="1" dirty="0" err="1" smtClean="0">
                <a:solidFill>
                  <a:schemeClr val="tx2"/>
                </a:solidFill>
              </a:rPr>
              <a:t>with</a:t>
            </a:r>
            <a:r>
              <a:rPr lang="es-ES" b="1" dirty="0" smtClean="0">
                <a:solidFill>
                  <a:schemeClr val="tx2"/>
                </a:solidFill>
              </a:rPr>
              <a:t> </a:t>
            </a:r>
            <a:r>
              <a:rPr lang="es-ES" b="1" dirty="0" err="1" smtClean="0">
                <a:solidFill>
                  <a:schemeClr val="tx2"/>
                </a:solidFill>
              </a:rPr>
              <a:t>products</a:t>
            </a:r>
            <a:r>
              <a:rPr lang="es-ES" b="1" dirty="0" smtClean="0">
                <a:solidFill>
                  <a:schemeClr val="tx2"/>
                </a:solidFill>
              </a:rPr>
              <a:t> </a:t>
            </a:r>
            <a:r>
              <a:rPr lang="es-ES" b="1" dirty="0" err="1" smtClean="0">
                <a:solidFill>
                  <a:schemeClr val="tx2"/>
                </a:solidFill>
              </a:rPr>
              <a:t>produced</a:t>
            </a:r>
            <a:r>
              <a:rPr lang="es-ES" b="1" dirty="0" smtClean="0">
                <a:solidFill>
                  <a:schemeClr val="tx2"/>
                </a:solidFill>
              </a:rPr>
              <a:t> </a:t>
            </a:r>
            <a:r>
              <a:rPr lang="es-ES" b="1" dirty="0" err="1" smtClean="0">
                <a:solidFill>
                  <a:schemeClr val="tx2"/>
                </a:solidFill>
              </a:rPr>
              <a:t>by</a:t>
            </a:r>
            <a:r>
              <a:rPr lang="es-ES" b="1" dirty="0" smtClean="0">
                <a:solidFill>
                  <a:schemeClr val="tx2"/>
                </a:solidFill>
              </a:rPr>
              <a:t> EU-OSHA </a:t>
            </a:r>
            <a:r>
              <a:rPr lang="es-ES" b="1" dirty="0" err="1" smtClean="0">
                <a:solidFill>
                  <a:schemeClr val="tx2"/>
                </a:solidFill>
              </a:rPr>
              <a:t>or</a:t>
            </a:r>
            <a:r>
              <a:rPr lang="es-ES" b="1" dirty="0" smtClean="0">
                <a:solidFill>
                  <a:schemeClr val="tx2"/>
                </a:solidFill>
              </a:rPr>
              <a:t> </a:t>
            </a:r>
            <a:r>
              <a:rPr lang="es-ES" b="1" dirty="0" err="1" smtClean="0">
                <a:solidFill>
                  <a:schemeClr val="tx2"/>
                </a:solidFill>
              </a:rPr>
              <a:t>National</a:t>
            </a:r>
            <a:r>
              <a:rPr lang="es-ES" b="1" dirty="0" smtClean="0">
                <a:solidFill>
                  <a:schemeClr val="tx2"/>
                </a:solidFill>
              </a:rPr>
              <a:t> </a:t>
            </a:r>
            <a:r>
              <a:rPr lang="es-ES" b="1" dirty="0" err="1" smtClean="0">
                <a:solidFill>
                  <a:schemeClr val="tx2"/>
                </a:solidFill>
              </a:rPr>
              <a:t>OiRA</a:t>
            </a:r>
            <a:r>
              <a:rPr lang="es-ES" b="1" dirty="0" smtClean="0">
                <a:solidFill>
                  <a:schemeClr val="tx2"/>
                </a:solidFill>
              </a:rPr>
              <a:t> </a:t>
            </a:r>
            <a:r>
              <a:rPr lang="es-ES" b="1" dirty="0" err="1" smtClean="0">
                <a:solidFill>
                  <a:schemeClr val="tx2"/>
                </a:solidFill>
              </a:rPr>
              <a:t>partners</a:t>
            </a:r>
            <a:endParaRPr lang="en-US" b="1" dirty="0">
              <a:solidFill>
                <a:schemeClr val="tx2"/>
              </a:solidFill>
            </a:endParaRPr>
          </a:p>
        </p:txBody>
      </p:sp>
    </p:spTree>
    <p:extLst>
      <p:ext uri="{BB962C8B-B14F-4D97-AF65-F5344CB8AC3E}">
        <p14:creationId xmlns:p14="http://schemas.microsoft.com/office/powerpoint/2010/main" val="789474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64" y="404664"/>
            <a:ext cx="8682936" cy="417592"/>
          </a:xfrm>
        </p:spPr>
        <p:txBody>
          <a:bodyPr/>
          <a:lstStyle/>
          <a:p>
            <a:pPr lvl="0"/>
            <a:r>
              <a:rPr lang="en-US" dirty="0" smtClean="0"/>
              <a:t/>
            </a:r>
            <a:br>
              <a:rPr lang="en-US" dirty="0" smtClean="0"/>
            </a:br>
            <a:r>
              <a:rPr lang="en-US" dirty="0" smtClean="0"/>
              <a:t/>
            </a:r>
            <a:br>
              <a:rPr lang="en-US" dirty="0" smtClean="0"/>
            </a:br>
            <a:r>
              <a:rPr lang="en-US" dirty="0" smtClean="0"/>
              <a:t/>
            </a:r>
            <a:br>
              <a:rPr lang="en-US" dirty="0" smtClean="0"/>
            </a:br>
            <a:r>
              <a:rPr lang="en-US" dirty="0"/>
              <a:t>O</a:t>
            </a:r>
            <a:r>
              <a:rPr lang="en-US" dirty="0" smtClean="0"/>
              <a:t>ffer </a:t>
            </a:r>
            <a:r>
              <a:rPr lang="en-US" dirty="0"/>
              <a:t>the possibility of monitoring the use of such </a:t>
            </a:r>
            <a:r>
              <a:rPr lang="en-US" dirty="0" smtClean="0"/>
              <a:t>tools</a:t>
            </a:r>
            <a:r>
              <a:rPr lang="en-US" dirty="0"/>
              <a:t/>
            </a:r>
            <a:br>
              <a:rPr lang="en-US" dirty="0"/>
            </a:br>
            <a:r>
              <a:rPr lang="en-US" dirty="0"/>
              <a:t/>
            </a:r>
            <a:br>
              <a:rPr lang="en-US" dirty="0"/>
            </a:br>
            <a:r>
              <a:rPr lang="en-US" dirty="0" smtClean="0"/>
              <a:t/>
            </a:r>
            <a:br>
              <a:rPr lang="en-US" dirty="0" smtClean="0"/>
            </a:br>
            <a:r>
              <a:rPr lang="en-US" dirty="0"/>
              <a:t/>
            </a:r>
            <a:br>
              <a:rPr lang="en-US" dirty="0"/>
            </a:br>
            <a:endParaRPr lang="en-US" dirty="0"/>
          </a:p>
        </p:txBody>
      </p:sp>
      <p:sp>
        <p:nvSpPr>
          <p:cNvPr id="3" name="Content Placeholder 2"/>
          <p:cNvSpPr txBox="1">
            <a:spLocks/>
          </p:cNvSpPr>
          <p:nvPr/>
        </p:nvSpPr>
        <p:spPr>
          <a:xfrm>
            <a:off x="423400" y="1160284"/>
            <a:ext cx="8109040" cy="4860000"/>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smtClean="0"/>
          </a:p>
          <a:p>
            <a:pPr marL="0" indent="0">
              <a:buNone/>
            </a:pPr>
            <a:endParaRPr lang="en-GB" dirty="0"/>
          </a:p>
        </p:txBody>
      </p:sp>
      <p:sp>
        <p:nvSpPr>
          <p:cNvPr id="6" name="Content Placeholder 2"/>
          <p:cNvSpPr txBox="1">
            <a:spLocks/>
          </p:cNvSpPr>
          <p:nvPr/>
        </p:nvSpPr>
        <p:spPr>
          <a:xfrm>
            <a:off x="450000" y="1116000"/>
            <a:ext cx="7560000" cy="4860000"/>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marL="432000" lvl="2" indent="0">
              <a:buNone/>
            </a:pPr>
            <a:endParaRPr lang="en-GB" dirty="0" smtClean="0"/>
          </a:p>
          <a:p>
            <a:pPr marL="0" indent="0">
              <a:buNone/>
            </a:pPr>
            <a:endParaRPr lang="en-GB" dirty="0" smtClean="0"/>
          </a:p>
          <a:p>
            <a:pPr marL="0" indent="0">
              <a:buNone/>
            </a:pPr>
            <a:endParaRPr lang="en-GB" dirty="0"/>
          </a:p>
        </p:txBody>
      </p:sp>
      <p:sp>
        <p:nvSpPr>
          <p:cNvPr id="7" name="Content Placeholder 2"/>
          <p:cNvSpPr txBox="1">
            <a:spLocks/>
          </p:cNvSpPr>
          <p:nvPr/>
        </p:nvSpPr>
        <p:spPr>
          <a:xfrm>
            <a:off x="611560" y="980728"/>
            <a:ext cx="7560000" cy="5008018"/>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s-ES_tradnl" dirty="0" err="1" smtClean="0"/>
              <a:t>Numbers</a:t>
            </a:r>
            <a:r>
              <a:rPr lang="es-ES_tradnl" dirty="0" smtClean="0"/>
              <a:t> of OiRA </a:t>
            </a:r>
            <a:r>
              <a:rPr lang="es-ES_tradnl" dirty="0" err="1" smtClean="0"/>
              <a:t>users</a:t>
            </a:r>
            <a:r>
              <a:rPr lang="es-ES_tradnl" dirty="0" smtClean="0"/>
              <a:t> </a:t>
            </a:r>
            <a:r>
              <a:rPr lang="es-ES_tradnl" dirty="0" err="1" smtClean="0"/>
              <a:t>accounts</a:t>
            </a:r>
            <a:r>
              <a:rPr lang="es-ES_tradnl" dirty="0" smtClean="0"/>
              <a:t> </a:t>
            </a:r>
            <a:r>
              <a:rPr lang="es-ES_tradnl" dirty="0" err="1" smtClean="0"/>
              <a:t>created</a:t>
            </a:r>
            <a:r>
              <a:rPr lang="es-ES_tradnl" dirty="0" smtClean="0"/>
              <a:t>: </a:t>
            </a:r>
            <a:r>
              <a:rPr lang="es-ES_tradnl" dirty="0" smtClean="0"/>
              <a:t>34.834 </a:t>
            </a:r>
            <a:r>
              <a:rPr lang="es-ES_tradnl" dirty="0" smtClean="0"/>
              <a:t>(17/10/2016)</a:t>
            </a:r>
          </a:p>
          <a:p>
            <a:pPr fontAlgn="base"/>
            <a:r>
              <a:rPr lang="es-ES_tradnl" dirty="0" err="1" smtClean="0"/>
              <a:t>Number</a:t>
            </a:r>
            <a:r>
              <a:rPr lang="es-ES_tradnl" dirty="0" smtClean="0"/>
              <a:t> of RA </a:t>
            </a:r>
            <a:r>
              <a:rPr lang="es-ES_tradnl" dirty="0" err="1" smtClean="0"/>
              <a:t>created</a:t>
            </a:r>
            <a:r>
              <a:rPr lang="es-ES_tradnl" dirty="0" smtClean="0"/>
              <a:t>: </a:t>
            </a:r>
            <a:r>
              <a:rPr lang="es-ES_tradnl" dirty="0" smtClean="0"/>
              <a:t>48.183 </a:t>
            </a:r>
            <a:r>
              <a:rPr lang="es-ES_tradnl" dirty="0" smtClean="0"/>
              <a:t>(17/10/2016)</a:t>
            </a:r>
          </a:p>
          <a:p>
            <a:pPr fontAlgn="base"/>
            <a:r>
              <a:rPr lang="es-ES_tradnl" dirty="0" err="1" smtClean="0"/>
              <a:t>Better</a:t>
            </a:r>
            <a:r>
              <a:rPr lang="es-ES_tradnl" dirty="0" smtClean="0"/>
              <a:t> </a:t>
            </a:r>
            <a:r>
              <a:rPr lang="es-ES_tradnl" dirty="0" err="1" smtClean="0"/>
              <a:t>assess</a:t>
            </a:r>
            <a:r>
              <a:rPr lang="es-ES_tradnl" dirty="0" smtClean="0"/>
              <a:t> </a:t>
            </a:r>
            <a:r>
              <a:rPr lang="es-ES_tradnl" dirty="0" err="1" smtClean="0"/>
              <a:t>the</a:t>
            </a:r>
            <a:r>
              <a:rPr lang="es-ES_tradnl" dirty="0" smtClean="0"/>
              <a:t> </a:t>
            </a:r>
            <a:r>
              <a:rPr lang="es-ES_tradnl" dirty="0" err="1" smtClean="0"/>
              <a:t>impact</a:t>
            </a:r>
            <a:r>
              <a:rPr lang="es-ES_tradnl" dirty="0" smtClean="0"/>
              <a:t> of </a:t>
            </a:r>
            <a:r>
              <a:rPr lang="es-ES_tradnl" dirty="0" err="1" smtClean="0"/>
              <a:t>promotional</a:t>
            </a:r>
            <a:r>
              <a:rPr lang="es-ES_tradnl" dirty="0" smtClean="0"/>
              <a:t> </a:t>
            </a:r>
            <a:r>
              <a:rPr lang="es-ES_tradnl" dirty="0" err="1" smtClean="0"/>
              <a:t>activities</a:t>
            </a:r>
            <a:r>
              <a:rPr lang="es-ES_tradnl" dirty="0" smtClean="0"/>
              <a:t> </a:t>
            </a:r>
            <a:r>
              <a:rPr lang="es-ES_tradnl" dirty="0" err="1" smtClean="0"/>
              <a:t>carried</a:t>
            </a:r>
            <a:r>
              <a:rPr lang="es-ES_tradnl" dirty="0" smtClean="0"/>
              <a:t> </a:t>
            </a:r>
            <a:r>
              <a:rPr lang="es-ES_tradnl" dirty="0" err="1" smtClean="0"/>
              <a:t>out</a:t>
            </a:r>
            <a:endParaRPr lang="es-ES_tradnl" dirty="0" smtClean="0"/>
          </a:p>
          <a:p>
            <a:pPr lvl="1" fontAlgn="base"/>
            <a:endParaRPr lang="es-ES_tradnl" dirty="0"/>
          </a:p>
          <a:p>
            <a:pPr lvl="1" fontAlgn="base"/>
            <a:endParaRPr lang="es-ES_tradnl" dirty="0" smtClean="0"/>
          </a:p>
          <a:p>
            <a:pPr lvl="1" fontAlgn="base"/>
            <a:endParaRPr lang="es-ES_tradnl" dirty="0"/>
          </a:p>
          <a:p>
            <a:pPr lvl="1" fontAlgn="base"/>
            <a:endParaRPr lang="es-ES_tradnl" dirty="0" smtClean="0"/>
          </a:p>
          <a:p>
            <a:pPr lvl="1" fontAlgn="base"/>
            <a:endParaRPr lang="es-ES_tradnl" dirty="0"/>
          </a:p>
          <a:p>
            <a:pPr lvl="1" fontAlgn="base"/>
            <a:endParaRPr lang="es-ES_tradnl" dirty="0" smtClean="0"/>
          </a:p>
          <a:p>
            <a:pPr lvl="1" fontAlgn="base"/>
            <a:endParaRPr lang="es-ES_tradnl" dirty="0"/>
          </a:p>
          <a:p>
            <a:pPr lvl="1" fontAlgn="base"/>
            <a:endParaRPr lang="es-ES_tradnl" dirty="0" smtClean="0"/>
          </a:p>
          <a:p>
            <a:pPr lvl="1" fontAlgn="base"/>
            <a:endParaRPr lang="es-ES_tradnl" dirty="0"/>
          </a:p>
          <a:p>
            <a:pPr lvl="1" fontAlgn="base"/>
            <a:endParaRPr lang="es-ES_tradnl" dirty="0" smtClean="0"/>
          </a:p>
          <a:p>
            <a:pPr lvl="1" fontAlgn="base"/>
            <a:endParaRPr lang="es-ES_tradnl" dirty="0"/>
          </a:p>
          <a:p>
            <a:pPr lvl="1" fontAlgn="base"/>
            <a:endParaRPr lang="es-ES_tradnl" dirty="0" smtClean="0"/>
          </a:p>
          <a:p>
            <a:pPr lvl="1" fontAlgn="base"/>
            <a:endParaRPr lang="es-ES_tradnl" dirty="0"/>
          </a:p>
          <a:p>
            <a:pPr lvl="1" fontAlgn="base"/>
            <a:endParaRPr lang="es-ES_tradnl" dirty="0" smtClean="0"/>
          </a:p>
          <a:p>
            <a:pPr lvl="1" fontAlgn="base"/>
            <a:r>
              <a:rPr lang="es-ES_tradnl" sz="900" dirty="0" err="1" smtClean="0"/>
              <a:t>Statistics</a:t>
            </a:r>
            <a:r>
              <a:rPr lang="es-ES_tradnl" sz="900" dirty="0" smtClean="0"/>
              <a:t> OiRA France - INRS</a:t>
            </a:r>
            <a:endParaRPr lang="en-US" sz="900" dirty="0"/>
          </a:p>
          <a:p>
            <a:pPr marL="0" indent="0">
              <a:buNone/>
            </a:pPr>
            <a:endParaRPr lang="en-GB" dirty="0" smtClean="0"/>
          </a:p>
          <a:p>
            <a:endParaRPr lang="en-GB" dirty="0" smtClean="0"/>
          </a:p>
          <a:p>
            <a:pPr marL="252000" lvl="1" indent="0">
              <a:buNone/>
            </a:pPr>
            <a:endParaRPr lang="en-GB" dirty="0" smtClean="0"/>
          </a:p>
          <a:p>
            <a:endParaRPr lang="en-GB" dirty="0"/>
          </a:p>
          <a:p>
            <a:pPr marL="432000" lvl="2" indent="0">
              <a:buNone/>
            </a:pPr>
            <a:endParaRPr lang="en-GB" dirty="0" smtClean="0"/>
          </a:p>
          <a:p>
            <a:pPr marL="0" indent="0">
              <a:buNone/>
            </a:pPr>
            <a:endParaRPr lang="en-GB" dirty="0" smtClean="0"/>
          </a:p>
          <a:p>
            <a:pPr marL="0" indent="0">
              <a:buNone/>
            </a:pPr>
            <a:endParaRPr lang="en-GB" dirty="0"/>
          </a:p>
        </p:txBody>
      </p:sp>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1197" b="8973"/>
          <a:stretch/>
        </p:blipFill>
        <p:spPr>
          <a:xfrm>
            <a:off x="1152425" y="2276872"/>
            <a:ext cx="6478267" cy="3374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1497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461212" y="6158050"/>
            <a:ext cx="5562014" cy="365125"/>
          </a:xfrm>
        </p:spPr>
        <p:txBody>
          <a:bodyPr/>
          <a:lstStyle/>
          <a:p>
            <a:r>
              <a:rPr lang="es-ES" sz="1000" dirty="0" err="1" smtClean="0">
                <a:solidFill>
                  <a:prstClr val="black">
                    <a:lumMod val="85000"/>
                    <a:lumOff val="15000"/>
                  </a:prstClr>
                </a:solidFill>
              </a:rPr>
              <a:t>Slide</a:t>
            </a:r>
            <a:r>
              <a:rPr lang="es-ES" sz="1000" dirty="0" smtClean="0">
                <a:solidFill>
                  <a:prstClr val="black">
                    <a:lumMod val="85000"/>
                    <a:lumOff val="15000"/>
                  </a:prstClr>
                </a:solidFill>
              </a:rPr>
              <a:t> </a:t>
            </a:r>
            <a:r>
              <a:rPr lang="es-ES" sz="1000" dirty="0" err="1" smtClean="0">
                <a:solidFill>
                  <a:prstClr val="black">
                    <a:lumMod val="85000"/>
                    <a:lumOff val="15000"/>
                  </a:prstClr>
                </a:solidFill>
              </a:rPr>
              <a:t>taken</a:t>
            </a:r>
            <a:r>
              <a:rPr lang="es-ES" sz="1000" dirty="0" smtClean="0">
                <a:solidFill>
                  <a:prstClr val="black">
                    <a:lumMod val="85000"/>
                    <a:lumOff val="15000"/>
                  </a:prstClr>
                </a:solidFill>
              </a:rPr>
              <a:t> </a:t>
            </a:r>
            <a:r>
              <a:rPr lang="es-ES" sz="1000" dirty="0" err="1" smtClean="0">
                <a:solidFill>
                  <a:prstClr val="black">
                    <a:lumMod val="85000"/>
                    <a:lumOff val="15000"/>
                  </a:prstClr>
                </a:solidFill>
              </a:rPr>
              <a:t>from</a:t>
            </a:r>
            <a:r>
              <a:rPr lang="es-ES" sz="1000" dirty="0" smtClean="0">
                <a:solidFill>
                  <a:prstClr val="black">
                    <a:lumMod val="85000"/>
                    <a:lumOff val="15000"/>
                  </a:prstClr>
                </a:solidFill>
              </a:rPr>
              <a:t> OiRA </a:t>
            </a:r>
            <a:r>
              <a:rPr lang="es-ES" sz="1000" dirty="0" err="1" smtClean="0">
                <a:solidFill>
                  <a:prstClr val="black">
                    <a:lumMod val="85000"/>
                    <a:lumOff val="15000"/>
                  </a:prstClr>
                </a:solidFill>
              </a:rPr>
              <a:t>Partner</a:t>
            </a:r>
            <a:r>
              <a:rPr lang="es-ES" sz="1000" dirty="0" smtClean="0">
                <a:solidFill>
                  <a:prstClr val="black">
                    <a:lumMod val="85000"/>
                    <a:lumOff val="15000"/>
                  </a:prstClr>
                </a:solidFill>
              </a:rPr>
              <a:t> in France (INRS)</a:t>
            </a:r>
            <a:endParaRPr lang="fr-FR" sz="1000" dirty="0">
              <a:solidFill>
                <a:prstClr val="black">
                  <a:lumMod val="85000"/>
                  <a:lumOff val="15000"/>
                </a:prstClr>
              </a:solidFill>
            </a:endParaRPr>
          </a:p>
        </p:txBody>
      </p:sp>
      <p:sp>
        <p:nvSpPr>
          <p:cNvPr id="3" name="Titre 2"/>
          <p:cNvSpPr>
            <a:spLocks noGrp="1"/>
          </p:cNvSpPr>
          <p:nvPr>
            <p:ph type="title"/>
          </p:nvPr>
        </p:nvSpPr>
        <p:spPr/>
        <p:txBody>
          <a:bodyPr/>
          <a:lstStyle/>
          <a:p>
            <a:r>
              <a:rPr lang="fr-FR" dirty="0" smtClean="0"/>
              <a:t>Monitor </a:t>
            </a:r>
            <a:r>
              <a:rPr lang="fr-FR" dirty="0" err="1" smtClean="0"/>
              <a:t>your</a:t>
            </a:r>
            <a:r>
              <a:rPr lang="fr-FR" dirty="0" smtClean="0"/>
              <a:t> impact </a:t>
            </a:r>
            <a:endParaRPr lang="fr-FR" dirty="0"/>
          </a:p>
        </p:txBody>
      </p:sp>
      <p:sp>
        <p:nvSpPr>
          <p:cNvPr id="5" name="Espace réservé de la date 4"/>
          <p:cNvSpPr>
            <a:spLocks noGrp="1"/>
          </p:cNvSpPr>
          <p:nvPr>
            <p:ph type="dt" sz="half" idx="10"/>
          </p:nvPr>
        </p:nvSpPr>
        <p:spPr/>
        <p:txBody>
          <a:bodyPr/>
          <a:lstStyle/>
          <a:p>
            <a:fld id="{0711B2DB-0CB6-4EBF-B024-BC95BB2385CC}" type="datetime1">
              <a:rPr lang="fr-FR" smtClean="0">
                <a:solidFill>
                  <a:prstClr val="black">
                    <a:tint val="75000"/>
                  </a:prstClr>
                </a:solidFill>
              </a:rPr>
              <a:t>17/10/2016</a:t>
            </a:fld>
            <a:endParaRPr lang="fr-FR" dirty="0">
              <a:solidFill>
                <a:prstClr val="black">
                  <a:tint val="75000"/>
                </a:prstClr>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446209649"/>
              </p:ext>
            </p:extLst>
          </p:nvPr>
        </p:nvGraphicFramePr>
        <p:xfrm>
          <a:off x="991354" y="1699223"/>
          <a:ext cx="8038346" cy="366454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avec flèche 6"/>
          <p:cNvCxnSpPr/>
          <p:nvPr/>
        </p:nvCxnSpPr>
        <p:spPr>
          <a:xfrm flipV="1">
            <a:off x="3451635" y="2174529"/>
            <a:ext cx="588475" cy="1103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flipH="1">
            <a:off x="7023226" y="3323754"/>
            <a:ext cx="1" cy="3734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ZoneTexte 1"/>
          <p:cNvSpPr txBox="1"/>
          <p:nvPr/>
        </p:nvSpPr>
        <p:spPr>
          <a:xfrm>
            <a:off x="6795759" y="2858631"/>
            <a:ext cx="767282" cy="3938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825" dirty="0">
                <a:solidFill>
                  <a:prstClr val="black"/>
                </a:solidFill>
              </a:rPr>
              <a:t>Mailing </a:t>
            </a:r>
          </a:p>
          <a:p>
            <a:r>
              <a:rPr lang="fr-FR" sz="825" dirty="0">
                <a:solidFill>
                  <a:prstClr val="black"/>
                </a:solidFill>
              </a:rPr>
              <a:t>(</a:t>
            </a:r>
            <a:r>
              <a:rPr lang="fr-FR" sz="825" dirty="0" err="1">
                <a:solidFill>
                  <a:prstClr val="black"/>
                </a:solidFill>
              </a:rPr>
              <a:t>leaflet</a:t>
            </a:r>
            <a:r>
              <a:rPr lang="fr-FR" sz="825" dirty="0">
                <a:solidFill>
                  <a:prstClr val="black"/>
                </a:solidFill>
              </a:rPr>
              <a:t>)</a:t>
            </a:r>
          </a:p>
        </p:txBody>
      </p:sp>
    </p:spTree>
    <p:extLst>
      <p:ext uri="{BB962C8B-B14F-4D97-AF65-F5344CB8AC3E}">
        <p14:creationId xmlns:p14="http://schemas.microsoft.com/office/powerpoint/2010/main" val="1577060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s-ES" altLang="de-DE" smtClean="0">
                <a:ea typeface="ＭＳ Ｐゴシック" panose="020B0600070205080204" pitchFamily="34" charset="-128"/>
              </a:rPr>
              <a:t>More information:</a:t>
            </a:r>
            <a:endParaRPr lang="de-DE" altLang="de-DE" smtClean="0">
              <a:ea typeface="ＭＳ Ｐゴシック" panose="020B0600070205080204" pitchFamily="34" charset="-128"/>
            </a:endParaRPr>
          </a:p>
        </p:txBody>
      </p:sp>
      <p:sp>
        <p:nvSpPr>
          <p:cNvPr id="27651" name="Inhaltsplatzhalter 2"/>
          <p:cNvSpPr>
            <a:spLocks noGrp="1"/>
          </p:cNvSpPr>
          <p:nvPr>
            <p:ph idx="1"/>
          </p:nvPr>
        </p:nvSpPr>
        <p:spPr>
          <a:xfrm>
            <a:off x="251520" y="1196752"/>
            <a:ext cx="7177087" cy="4772025"/>
          </a:xfrm>
        </p:spPr>
        <p:txBody>
          <a:bodyPr/>
          <a:lstStyle/>
          <a:p>
            <a:r>
              <a:rPr lang="en-GB" altLang="de-DE" sz="2000" dirty="0" smtClean="0">
                <a:solidFill>
                  <a:srgbClr val="003399"/>
                </a:solidFill>
                <a:ea typeface="ＭＳ Ｐゴシック" panose="020B0600070205080204" pitchFamily="34" charset="-128"/>
                <a:hlinkClick r:id="rId2"/>
              </a:rPr>
              <a:t>http://www.oiraproject.eu</a:t>
            </a:r>
            <a:endParaRPr lang="en-GB" altLang="de-DE" sz="2000" dirty="0" smtClean="0">
              <a:solidFill>
                <a:srgbClr val="003399"/>
              </a:solidFill>
              <a:ea typeface="ＭＳ Ｐゴシック" panose="020B0600070205080204" pitchFamily="34" charset="-128"/>
            </a:endParaRPr>
          </a:p>
          <a:p>
            <a:endParaRPr lang="es-ES" altLang="de-DE" sz="2000" dirty="0" smtClean="0">
              <a:solidFill>
                <a:srgbClr val="003399"/>
              </a:solidFill>
              <a:ea typeface="ＭＳ Ｐゴシック" panose="020B0600070205080204" pitchFamily="34" charset="-128"/>
            </a:endParaRPr>
          </a:p>
          <a:p>
            <a:endParaRPr lang="es-ES" altLang="de-DE" sz="2000" dirty="0" smtClean="0">
              <a:solidFill>
                <a:srgbClr val="003399"/>
              </a:solidFill>
              <a:ea typeface="ＭＳ Ｐゴシック" panose="020B0600070205080204" pitchFamily="34" charset="-128"/>
            </a:endParaRPr>
          </a:p>
          <a:p>
            <a:endParaRPr lang="es-ES" altLang="de-DE" sz="2000" dirty="0" smtClean="0">
              <a:solidFill>
                <a:srgbClr val="003399"/>
              </a:solidFill>
              <a:ea typeface="ＭＳ Ｐゴシック" panose="020B0600070205080204" pitchFamily="34" charset="-128"/>
            </a:endParaRPr>
          </a:p>
          <a:p>
            <a:endParaRPr lang="es-ES" altLang="de-DE" sz="2000" dirty="0" smtClean="0">
              <a:solidFill>
                <a:srgbClr val="003399"/>
              </a:solidFill>
              <a:ea typeface="ＭＳ Ｐゴシック" panose="020B0600070205080204" pitchFamily="34" charset="-128"/>
            </a:endParaRPr>
          </a:p>
          <a:p>
            <a:endParaRPr lang="es-ES" altLang="de-DE" sz="2000" dirty="0" smtClean="0">
              <a:solidFill>
                <a:srgbClr val="003399"/>
              </a:solidFill>
              <a:ea typeface="ＭＳ Ｐゴシック" panose="020B0600070205080204" pitchFamily="34" charset="-128"/>
            </a:endParaRPr>
          </a:p>
          <a:p>
            <a:endParaRPr lang="es-ES" altLang="de-DE" sz="2000" dirty="0" smtClean="0">
              <a:solidFill>
                <a:srgbClr val="003399"/>
              </a:solidFill>
              <a:ea typeface="ＭＳ Ｐゴシック" panose="020B0600070205080204" pitchFamily="34" charset="-128"/>
            </a:endParaRPr>
          </a:p>
          <a:p>
            <a:endParaRPr lang="en-GB" altLang="de-DE" sz="2000" b="0" dirty="0" smtClean="0">
              <a:ea typeface="ＭＳ Ｐゴシック" panose="020B0600070205080204" pitchFamily="34" charset="-128"/>
            </a:endParaRPr>
          </a:p>
          <a:p>
            <a:pPr marL="0" indent="0">
              <a:buNone/>
            </a:pPr>
            <a:endParaRPr lang="en-GB" altLang="de-DE" sz="2000" b="0" dirty="0" smtClean="0">
              <a:ea typeface="ＭＳ Ｐゴシック" panose="020B0600070205080204" pitchFamily="34" charset="-128"/>
            </a:endParaRPr>
          </a:p>
          <a:p>
            <a:r>
              <a:rPr lang="en-GB" altLang="de-DE" sz="2000" b="0" dirty="0" smtClean="0">
                <a:ea typeface="ＭＳ Ｐゴシック" panose="020B0600070205080204" pitchFamily="34" charset="-128"/>
              </a:rPr>
              <a:t>Contact:</a:t>
            </a:r>
          </a:p>
          <a:p>
            <a:r>
              <a:rPr lang="es-ES" altLang="de-DE" sz="2000" b="0" dirty="0" smtClean="0">
                <a:ea typeface="ＭＳ Ｐゴシック" panose="020B0600070205080204" pitchFamily="34" charset="-128"/>
              </a:rPr>
              <a:t>Lorenzo </a:t>
            </a:r>
            <a:r>
              <a:rPr lang="es-ES" altLang="de-DE" sz="2000" b="0" dirty="0" err="1" smtClean="0">
                <a:ea typeface="ＭＳ Ｐゴシック" panose="020B0600070205080204" pitchFamily="34" charset="-128"/>
              </a:rPr>
              <a:t>Munar</a:t>
            </a:r>
            <a:r>
              <a:rPr lang="es-ES" altLang="de-DE" sz="2000" b="0" dirty="0" smtClean="0">
                <a:ea typeface="ＭＳ Ｐゴシック" panose="020B0600070205080204" pitchFamily="34" charset="-128"/>
              </a:rPr>
              <a:t> </a:t>
            </a:r>
            <a:r>
              <a:rPr lang="es-ES" altLang="de-DE" sz="2000" b="0" dirty="0" smtClean="0">
                <a:ea typeface="ＭＳ Ｐゴシック" panose="020B0600070205080204" pitchFamily="34" charset="-128"/>
                <a:hlinkClick r:id="rId3"/>
              </a:rPr>
              <a:t>munar@osha.europa.eu</a:t>
            </a:r>
            <a:r>
              <a:rPr lang="es-ES" altLang="de-DE" sz="2000" b="0" dirty="0" smtClean="0">
                <a:ea typeface="ＭＳ Ｐゴシック" panose="020B0600070205080204" pitchFamily="34" charset="-128"/>
              </a:rPr>
              <a:t> </a:t>
            </a:r>
          </a:p>
          <a:p>
            <a:endParaRPr lang="en-GB" altLang="de-DE" sz="2000" dirty="0" smtClean="0">
              <a:ea typeface="ＭＳ Ｐゴシック" panose="020B0600070205080204" pitchFamily="34" charset="-128"/>
            </a:endParaRPr>
          </a:p>
          <a:p>
            <a:endParaRPr lang="en-GB" altLang="de-DE" sz="2000" dirty="0" smtClean="0">
              <a:ea typeface="ＭＳ Ｐゴシック" panose="020B0600070205080204" pitchFamily="34" charset="-128"/>
            </a:endParaRPr>
          </a:p>
          <a:p>
            <a:endParaRPr lang="de-DE" altLang="de-DE" sz="2000" dirty="0" smtClean="0">
              <a:ea typeface="ＭＳ Ｐゴシック" panose="020B0600070205080204" pitchFamily="34" charset="-128"/>
            </a:endParaRPr>
          </a:p>
        </p:txBody>
      </p:sp>
      <p:pic>
        <p:nvPicPr>
          <p:cNvPr id="27652" name="Picture 1"/>
          <p:cNvPicPr>
            <a:picLocks noChangeAspect="1"/>
          </p:cNvPicPr>
          <p:nvPr/>
        </p:nvPicPr>
        <p:blipFill>
          <a:blip r:embed="rId4" cstate="print">
            <a:extLst>
              <a:ext uri="{28A0092B-C50C-407E-A947-70E740481C1C}">
                <a14:useLocalDpi xmlns:a14="http://schemas.microsoft.com/office/drawing/2010/main" val="0"/>
              </a:ext>
            </a:extLst>
          </a:blip>
          <a:srcRect l="18423" t="12863" r="20168" b="11938"/>
          <a:stretch>
            <a:fillRect/>
          </a:stretch>
        </p:blipFill>
        <p:spPr bwMode="auto">
          <a:xfrm>
            <a:off x="2483768" y="1844824"/>
            <a:ext cx="4406900" cy="3035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8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180000"/>
            <a:ext cx="7559873" cy="489600"/>
          </a:xfrm>
        </p:spPr>
        <p:txBody>
          <a:bodyPr/>
          <a:lstStyle/>
          <a:p>
            <a:r>
              <a:rPr lang="en-US" dirty="0" smtClean="0"/>
              <a:t>ESENER-2 – Workplace </a:t>
            </a:r>
            <a:r>
              <a:rPr lang="en-US" dirty="0"/>
              <a:t>risk assessments carried out </a:t>
            </a:r>
            <a:r>
              <a:rPr lang="en-US" dirty="0" smtClean="0"/>
              <a:t>regularly,</a:t>
            </a:r>
            <a:r>
              <a:rPr lang="en-US" dirty="0"/>
              <a:t> by country </a:t>
            </a:r>
            <a:r>
              <a:rPr lang="en-US" sz="2000" dirty="0"/>
              <a:t>(% establishments</a:t>
            </a:r>
            <a:r>
              <a:rPr lang="en-US" sz="2000" dirty="0" smtClean="0"/>
              <a:t>)</a:t>
            </a:r>
            <a:r>
              <a:rPr lang="en-US" dirty="0" smtClean="0"/>
              <a:t> </a:t>
            </a:r>
            <a:endParaRPr lang="en-GB" dirty="0"/>
          </a:p>
        </p:txBody>
      </p:sp>
      <p:sp>
        <p:nvSpPr>
          <p:cNvPr id="5" name="Content Placeholder 2"/>
          <p:cNvSpPr>
            <a:spLocks noGrp="1"/>
          </p:cNvSpPr>
          <p:nvPr>
            <p:ph idx="1"/>
          </p:nvPr>
        </p:nvSpPr>
        <p:spPr>
          <a:xfrm>
            <a:off x="13659486" y="7396947"/>
            <a:ext cx="292473" cy="496549"/>
          </a:xfrm>
        </p:spPr>
        <p:txBody>
          <a:bodyPr>
            <a:normAutofit/>
          </a:bodyPr>
          <a:lstStyle/>
          <a:p>
            <a:pPr lvl="2"/>
            <a:endParaRPr lang="en-GB" sz="2100" dirty="0" smtClean="0"/>
          </a:p>
          <a:p>
            <a:pPr marL="432000" lvl="2" indent="0">
              <a:buNone/>
            </a:pPr>
            <a:endParaRPr lang="en-GB" sz="2100" dirty="0"/>
          </a:p>
          <a:p>
            <a:pPr marL="252000" lvl="1" indent="0">
              <a:buNone/>
            </a:pPr>
            <a:endParaRPr lang="en-GB" sz="2200" dirty="0" smtClean="0"/>
          </a:p>
          <a:p>
            <a:pPr marL="252000" lvl="1" indent="0">
              <a:buNone/>
            </a:pPr>
            <a:endParaRPr lang="en-GB" sz="2200" dirty="0"/>
          </a:p>
          <a:p>
            <a:pPr marL="252000" lvl="1" indent="0">
              <a:buNone/>
            </a:pPr>
            <a:endParaRPr lang="en-GB" sz="2200" dirty="0" smtClean="0"/>
          </a:p>
          <a:p>
            <a:pPr marL="252000" lvl="1" indent="0">
              <a:buNone/>
            </a:pPr>
            <a:endParaRPr lang="en-GB" sz="2200" dirty="0"/>
          </a:p>
          <a:p>
            <a:pPr marL="252000" lvl="1" indent="0">
              <a:buNone/>
            </a:pPr>
            <a:endParaRPr lang="en-GB" sz="2200" dirty="0" smtClean="0"/>
          </a:p>
          <a:p>
            <a:pPr marL="252000" lvl="1" indent="0">
              <a:buNone/>
            </a:pPr>
            <a:endParaRPr lang="en-GB" sz="2200" dirty="0"/>
          </a:p>
          <a:p>
            <a:pPr marL="252000" lvl="1" indent="0">
              <a:buNone/>
            </a:pPr>
            <a:endParaRPr lang="es-ES" sz="2200" dirty="0" smtClean="0"/>
          </a:p>
          <a:p>
            <a:pPr marL="252000" lvl="1" indent="0">
              <a:buNone/>
            </a:pPr>
            <a:endParaRPr lang="es-ES" sz="2200" dirty="0"/>
          </a:p>
          <a:p>
            <a:pPr marL="252000" lvl="1" indent="0">
              <a:buNone/>
            </a:pPr>
            <a:endParaRPr lang="en-GB" sz="2200" dirty="0" smtClean="0"/>
          </a:p>
          <a:p>
            <a:pPr marL="252000" lvl="1" indent="0">
              <a:buNone/>
            </a:pPr>
            <a:endParaRPr lang="en-GB" sz="2200" dirty="0"/>
          </a:p>
        </p:txBody>
      </p:sp>
      <p:graphicFrame>
        <p:nvGraphicFramePr>
          <p:cNvPr id="16" name="Chart 15"/>
          <p:cNvGraphicFramePr>
            <a:graphicFrameLocks/>
          </p:cNvGraphicFramePr>
          <p:nvPr>
            <p:extLst/>
          </p:nvPr>
        </p:nvGraphicFramePr>
        <p:xfrm>
          <a:off x="153656" y="908720"/>
          <a:ext cx="8234768" cy="557066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6560113" y="3161362"/>
            <a:ext cx="676183" cy="262227"/>
            <a:chOff x="6560113" y="3161362"/>
            <a:chExt cx="676183" cy="262227"/>
          </a:xfrm>
        </p:grpSpPr>
        <p:sp>
          <p:nvSpPr>
            <p:cNvPr id="18" name="Line 6"/>
            <p:cNvSpPr>
              <a:spLocks noChangeShapeType="1"/>
            </p:cNvSpPr>
            <p:nvPr/>
          </p:nvSpPr>
          <p:spPr bwMode="auto">
            <a:xfrm flipH="1" flipV="1">
              <a:off x="6560113" y="3292476"/>
              <a:ext cx="29863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2865" y="3161362"/>
              <a:ext cx="413431" cy="26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763338" y="1077968"/>
            <a:ext cx="697094" cy="262800"/>
            <a:chOff x="6505612" y="4878483"/>
            <a:chExt cx="697094" cy="262800"/>
          </a:xfrm>
        </p:grpSpPr>
        <p:sp>
          <p:nvSpPr>
            <p:cNvPr id="13" name="Line 6"/>
            <p:cNvSpPr>
              <a:spLocks noChangeShapeType="1"/>
            </p:cNvSpPr>
            <p:nvPr/>
          </p:nvSpPr>
          <p:spPr bwMode="auto">
            <a:xfrm flipH="1" flipV="1">
              <a:off x="6505612" y="5013176"/>
              <a:ext cx="29863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7408" y="4878483"/>
              <a:ext cx="435298" cy="2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6958868" y="5445224"/>
            <a:ext cx="1656184" cy="246221"/>
          </a:xfrm>
          <a:prstGeom prst="rect">
            <a:avLst/>
          </a:prstGeom>
        </p:spPr>
        <p:txBody>
          <a:bodyPr wrap="square">
            <a:spAutoFit/>
          </a:bodyPr>
          <a:lstStyle/>
          <a:p>
            <a:pPr algn="just">
              <a:spcBef>
                <a:spcPts val="600"/>
              </a:spcBef>
              <a:spcAft>
                <a:spcPts val="600"/>
              </a:spcAft>
            </a:pPr>
            <a:r>
              <a:rPr lang="en-GB" sz="1000" dirty="0"/>
              <a:t>Base: </a:t>
            </a:r>
            <a:r>
              <a:rPr lang="en-GB" sz="1000" dirty="0" smtClean="0"/>
              <a:t>all establishments.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47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0000"/>
            <a:ext cx="7704856" cy="489600"/>
          </a:xfrm>
        </p:spPr>
        <p:txBody>
          <a:bodyPr/>
          <a:lstStyle/>
          <a:p>
            <a:r>
              <a:rPr lang="en-US" dirty="0" smtClean="0"/>
              <a:t>ESENER-2 – Major </a:t>
            </a:r>
            <a:r>
              <a:rPr lang="en-US" dirty="0"/>
              <a:t>reasons for addressing </a:t>
            </a:r>
            <a:r>
              <a:rPr lang="en-US" dirty="0" smtClean="0"/>
              <a:t/>
            </a:r>
            <a:br>
              <a:rPr lang="en-US" dirty="0" smtClean="0"/>
            </a:br>
            <a:r>
              <a:rPr lang="en-US" dirty="0" smtClean="0"/>
              <a:t>health </a:t>
            </a:r>
            <a:r>
              <a:rPr lang="en-US" dirty="0"/>
              <a:t>and safety </a:t>
            </a:r>
            <a:r>
              <a:rPr lang="en-US" sz="2000" dirty="0"/>
              <a:t>(% establishments, EU-28 and </a:t>
            </a:r>
            <a:r>
              <a:rPr lang="en-US" sz="2000" dirty="0" smtClean="0"/>
              <a:t>Slovenia)</a:t>
            </a:r>
            <a:endParaRPr lang="en-GB" dirty="0"/>
          </a:p>
        </p:txBody>
      </p:sp>
      <p:sp>
        <p:nvSpPr>
          <p:cNvPr id="5" name="Content Placeholder 2"/>
          <p:cNvSpPr>
            <a:spLocks noGrp="1"/>
          </p:cNvSpPr>
          <p:nvPr>
            <p:ph idx="1"/>
          </p:nvPr>
        </p:nvSpPr>
        <p:spPr>
          <a:xfrm>
            <a:off x="179512" y="980728"/>
            <a:ext cx="8568952" cy="5328592"/>
          </a:xfrm>
        </p:spPr>
        <p:txBody>
          <a:bodyPr>
            <a:normAutofit/>
          </a:bodyPr>
          <a:lstStyle/>
          <a:p>
            <a:pPr marL="432000" lvl="2" indent="0">
              <a:buNone/>
            </a:pPr>
            <a:endParaRPr lang="en-GB" sz="2100" dirty="0" smtClean="0"/>
          </a:p>
          <a:p>
            <a:pPr marL="432000" lvl="2" indent="0">
              <a:buNone/>
            </a:pPr>
            <a:endParaRPr lang="en-GB" sz="2100" dirty="0"/>
          </a:p>
          <a:p>
            <a:pPr marL="252000" lvl="1" indent="0">
              <a:buNone/>
            </a:pPr>
            <a:endParaRPr lang="en-GB" sz="2200" dirty="0" smtClean="0"/>
          </a:p>
          <a:p>
            <a:pPr marL="252000" lvl="1" indent="0">
              <a:buNone/>
            </a:pPr>
            <a:endParaRPr lang="en-GB" sz="2200" dirty="0"/>
          </a:p>
          <a:p>
            <a:pPr marL="252000" lvl="1" indent="0">
              <a:buNone/>
            </a:pPr>
            <a:endParaRPr lang="en-GB" sz="2200" dirty="0" smtClean="0"/>
          </a:p>
          <a:p>
            <a:pPr marL="252000" lvl="1" indent="0">
              <a:buNone/>
            </a:pPr>
            <a:endParaRPr lang="en-GB" sz="2200" dirty="0"/>
          </a:p>
          <a:p>
            <a:pPr marL="252000" lvl="1" indent="0">
              <a:buNone/>
            </a:pPr>
            <a:endParaRPr lang="en-GB" sz="2200" dirty="0" smtClean="0"/>
          </a:p>
          <a:p>
            <a:pPr marL="252000" lvl="1" indent="0">
              <a:buNone/>
            </a:pPr>
            <a:endParaRPr lang="en-GB" sz="2200" dirty="0"/>
          </a:p>
          <a:p>
            <a:pPr marL="252000" lvl="1" indent="0">
              <a:buNone/>
            </a:pPr>
            <a:endParaRPr lang="es-ES" sz="2200" dirty="0" smtClean="0"/>
          </a:p>
          <a:p>
            <a:pPr marL="252000" lvl="1" indent="0">
              <a:buNone/>
            </a:pPr>
            <a:endParaRPr lang="es-ES" sz="2200" dirty="0"/>
          </a:p>
          <a:p>
            <a:pPr marL="252000" lvl="1" indent="0">
              <a:buNone/>
            </a:pPr>
            <a:endParaRPr lang="en-GB" sz="2200" dirty="0" smtClean="0"/>
          </a:p>
          <a:p>
            <a:pPr marL="252000" lvl="1" indent="0">
              <a:buNone/>
            </a:pPr>
            <a:endParaRPr lang="en-GB" sz="2200" dirty="0"/>
          </a:p>
        </p:txBody>
      </p:sp>
      <p:sp>
        <p:nvSpPr>
          <p:cNvPr id="3" name="Rectangle 2"/>
          <p:cNvSpPr/>
          <p:nvPr/>
        </p:nvSpPr>
        <p:spPr>
          <a:xfrm>
            <a:off x="611560" y="5775067"/>
            <a:ext cx="7560840" cy="246221"/>
          </a:xfrm>
          <a:prstGeom prst="rect">
            <a:avLst/>
          </a:prstGeom>
        </p:spPr>
        <p:txBody>
          <a:bodyPr wrap="square">
            <a:spAutoFit/>
          </a:bodyPr>
          <a:lstStyle/>
          <a:p>
            <a:pPr algn="just">
              <a:spcBef>
                <a:spcPts val="600"/>
              </a:spcBef>
              <a:spcAft>
                <a:spcPts val="60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Base: </a:t>
            </a:r>
            <a:r>
              <a:rPr lang="en-GB" sz="1000" dirty="0" smtClean="0">
                <a:latin typeface="Arial" panose="020B0604020202020204" pitchFamily="34" charset="0"/>
                <a:ea typeface="Times New Roman" panose="02020603050405020304" pitchFamily="18" charset="0"/>
                <a:cs typeface="Times New Roman" panose="02020603050405020304" pitchFamily="18" charset="0"/>
              </a:rPr>
              <a:t>all establishments </a:t>
            </a:r>
            <a:r>
              <a:rPr lang="en-GB" sz="1000" dirty="0">
                <a:latin typeface="Arial" panose="020B0604020202020204" pitchFamily="34" charset="0"/>
                <a:ea typeface="Times New Roman" panose="02020603050405020304" pitchFamily="18" charset="0"/>
                <a:cs typeface="Times New Roman" panose="02020603050405020304" pitchFamily="18" charset="0"/>
              </a:rPr>
              <a:t>in the </a:t>
            </a:r>
            <a:r>
              <a:rPr lang="en-GB" sz="1000" dirty="0" smtClean="0">
                <a:latin typeface="Arial" panose="020B0604020202020204" pitchFamily="34" charset="0"/>
                <a:ea typeface="Times New Roman" panose="02020603050405020304" pitchFamily="18" charset="0"/>
                <a:cs typeface="Times New Roman" panose="02020603050405020304" pitchFamily="18" charset="0"/>
              </a:rPr>
              <a:t>EU-28 and Slovenia.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nvPr>
        </p:nvGraphicFramePr>
        <p:xfrm>
          <a:off x="252000" y="1051199"/>
          <a:ext cx="7992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418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0000"/>
            <a:ext cx="7776864" cy="489600"/>
          </a:xfrm>
        </p:spPr>
        <p:txBody>
          <a:bodyPr/>
          <a:lstStyle/>
          <a:p>
            <a:r>
              <a:rPr lang="en-US" dirty="0"/>
              <a:t>M</a:t>
            </a:r>
            <a:r>
              <a:rPr lang="en-US" dirty="0" smtClean="0"/>
              <a:t>ajor </a:t>
            </a:r>
            <a:r>
              <a:rPr lang="en-US" dirty="0"/>
              <a:t>difficulties in addressing health </a:t>
            </a:r>
            <a:r>
              <a:rPr lang="en-US" dirty="0" smtClean="0"/>
              <a:t>and </a:t>
            </a:r>
            <a:r>
              <a:rPr lang="en-US" dirty="0" smtClean="0"/>
              <a:t>safety </a:t>
            </a:r>
            <a:r>
              <a:rPr lang="en-US" dirty="0" smtClean="0"/>
              <a:t/>
            </a:r>
            <a:br>
              <a:rPr lang="en-US" dirty="0" smtClean="0"/>
            </a:br>
            <a:r>
              <a:rPr lang="en-US" sz="2000" dirty="0" smtClean="0"/>
              <a:t>(% </a:t>
            </a:r>
            <a:r>
              <a:rPr lang="en-US" sz="2000" dirty="0" smtClean="0"/>
              <a:t>establishments, </a:t>
            </a:r>
            <a:r>
              <a:rPr lang="en-US" sz="2000" dirty="0"/>
              <a:t>EU-28 and </a:t>
            </a:r>
            <a:r>
              <a:rPr lang="en-US" sz="2000" dirty="0" smtClean="0"/>
              <a:t>Slovenia)</a:t>
            </a:r>
            <a:endParaRPr lang="en-GB" dirty="0"/>
          </a:p>
        </p:txBody>
      </p:sp>
      <p:sp>
        <p:nvSpPr>
          <p:cNvPr id="5" name="Rectangle 4"/>
          <p:cNvSpPr/>
          <p:nvPr/>
        </p:nvSpPr>
        <p:spPr>
          <a:xfrm>
            <a:off x="611560" y="5775067"/>
            <a:ext cx="7560840" cy="246221"/>
          </a:xfrm>
          <a:prstGeom prst="rect">
            <a:avLst/>
          </a:prstGeom>
        </p:spPr>
        <p:txBody>
          <a:bodyPr wrap="square">
            <a:spAutoFit/>
          </a:bodyPr>
          <a:lstStyle/>
          <a:p>
            <a:pPr algn="just">
              <a:spcBef>
                <a:spcPts val="600"/>
              </a:spcBef>
              <a:spcAft>
                <a:spcPts val="60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Base: </a:t>
            </a:r>
            <a:r>
              <a:rPr lang="en-GB" sz="1000" dirty="0" smtClean="0">
                <a:latin typeface="Arial" panose="020B0604020202020204" pitchFamily="34" charset="0"/>
                <a:ea typeface="Times New Roman" panose="02020603050405020304" pitchFamily="18" charset="0"/>
                <a:cs typeface="Times New Roman" panose="02020603050405020304" pitchFamily="18" charset="0"/>
              </a:rPr>
              <a:t>all establishments </a:t>
            </a:r>
            <a:r>
              <a:rPr lang="en-GB" sz="1000" dirty="0">
                <a:latin typeface="Arial" panose="020B0604020202020204" pitchFamily="34" charset="0"/>
                <a:ea typeface="Times New Roman" panose="02020603050405020304" pitchFamily="18" charset="0"/>
                <a:cs typeface="Times New Roman" panose="02020603050405020304" pitchFamily="18" charset="0"/>
              </a:rPr>
              <a:t>in the </a:t>
            </a:r>
            <a:r>
              <a:rPr lang="en-GB" sz="1000" dirty="0" smtClean="0">
                <a:latin typeface="Arial" panose="020B0604020202020204" pitchFamily="34" charset="0"/>
                <a:ea typeface="Times New Roman" panose="02020603050405020304" pitchFamily="18" charset="0"/>
                <a:cs typeface="Times New Roman" panose="02020603050405020304" pitchFamily="18" charset="0"/>
              </a:rPr>
              <a:t>EU-28 and Slovenia.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Chart 3"/>
          <p:cNvGraphicFramePr>
            <a:graphicFrameLocks/>
          </p:cNvGraphicFramePr>
          <p:nvPr>
            <p:extLst/>
          </p:nvPr>
        </p:nvGraphicFramePr>
        <p:xfrm>
          <a:off x="486000" y="1051199"/>
          <a:ext cx="7632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273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162" y="188640"/>
            <a:ext cx="7559675" cy="490538"/>
          </a:xfrm>
        </p:spPr>
        <p:txBody>
          <a:bodyPr/>
          <a:lstStyle/>
          <a:p>
            <a:r>
              <a:rPr lang="en-US" altLang="en-US" dirty="0" smtClean="0"/>
              <a:t>Reasons why workplace risk assessments are</a:t>
            </a:r>
            <a:br>
              <a:rPr lang="en-US" altLang="en-US" dirty="0" smtClean="0"/>
            </a:br>
            <a:r>
              <a:rPr lang="en-US" altLang="en-US" dirty="0" smtClean="0"/>
              <a:t>not carried out regularly, by size </a:t>
            </a:r>
            <a:r>
              <a:rPr lang="en-US" altLang="en-US" sz="2000" dirty="0" smtClean="0"/>
              <a:t>(% </a:t>
            </a:r>
            <a:r>
              <a:rPr lang="en-US" altLang="en-US" sz="2000" dirty="0" err="1" smtClean="0"/>
              <a:t>estab</a:t>
            </a:r>
            <a:r>
              <a:rPr lang="en-US" altLang="en-US" sz="2000" dirty="0" smtClean="0"/>
              <a:t>., EU-28)</a:t>
            </a:r>
            <a:endParaRPr lang="en-GB" altLang="en-US" dirty="0" smtClean="0"/>
          </a:p>
        </p:txBody>
      </p:sp>
      <p:sp>
        <p:nvSpPr>
          <p:cNvPr id="18435" name="Rectangle 2"/>
          <p:cNvSpPr>
            <a:spLocks noChangeArrowheads="1"/>
          </p:cNvSpPr>
          <p:nvPr/>
        </p:nvSpPr>
        <p:spPr bwMode="auto">
          <a:xfrm>
            <a:off x="611188" y="5775325"/>
            <a:ext cx="7561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spcAft>
                <a:spcPts val="600"/>
              </a:spcAft>
            </a:pPr>
            <a:r>
              <a:rPr lang="en-GB" altLang="en-US" sz="1000">
                <a:latin typeface="Arial" panose="020B0604020202020204" pitchFamily="34" charset="0"/>
                <a:cs typeface="Times New Roman" panose="02020603050405020304" pitchFamily="18" charset="0"/>
              </a:rPr>
              <a:t>Base: establishments in the EU-28 that do not carry out risk assessments regularly.  </a:t>
            </a:r>
          </a:p>
        </p:txBody>
      </p:sp>
      <p:graphicFrame>
        <p:nvGraphicFramePr>
          <p:cNvPr id="6" name="Chart 5"/>
          <p:cNvGraphicFramePr>
            <a:graphicFrameLocks/>
          </p:cNvGraphicFramePr>
          <p:nvPr/>
        </p:nvGraphicFramePr>
        <p:xfrm>
          <a:off x="252000" y="1051200"/>
          <a:ext cx="7992000" cy="472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058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reaching </a:t>
            </a:r>
            <a:r>
              <a:rPr lang="en-GB" dirty="0"/>
              <a:t>MSEs (and </a:t>
            </a:r>
            <a:r>
              <a:rPr lang="en-GB" dirty="0" smtClean="0"/>
              <a:t>making </a:t>
            </a:r>
            <a:r>
              <a:rPr lang="en-GB" dirty="0"/>
              <a:t>them act)</a:t>
            </a:r>
          </a:p>
        </p:txBody>
      </p:sp>
      <p:sp>
        <p:nvSpPr>
          <p:cNvPr id="3" name="Content Placeholder 2"/>
          <p:cNvSpPr>
            <a:spLocks noGrp="1"/>
          </p:cNvSpPr>
          <p:nvPr>
            <p:ph sz="half" idx="1"/>
          </p:nvPr>
        </p:nvSpPr>
        <p:spPr/>
        <p:txBody>
          <a:bodyPr/>
          <a:lstStyle/>
          <a:p>
            <a:r>
              <a:rPr lang="en-GB" dirty="0"/>
              <a:t>When it comes to </a:t>
            </a:r>
            <a:r>
              <a:rPr lang="en-GB" dirty="0" smtClean="0"/>
              <a:t>MSEs, </a:t>
            </a:r>
            <a:r>
              <a:rPr lang="en-GB" dirty="0"/>
              <a:t>one of the main challenges is simply to </a:t>
            </a:r>
            <a:r>
              <a:rPr lang="en-GB" dirty="0">
                <a:solidFill>
                  <a:srgbClr val="FF0000"/>
                </a:solidFill>
              </a:rPr>
              <a:t>reach them </a:t>
            </a:r>
          </a:p>
          <a:p>
            <a:endParaRPr lang="en-GB" dirty="0"/>
          </a:p>
          <a:p>
            <a:r>
              <a:rPr lang="en-GB" dirty="0"/>
              <a:t>The “promotional” side of OiRA is critical for the project</a:t>
            </a:r>
          </a:p>
          <a:p>
            <a:endParaRPr lang="en-GB" dirty="0"/>
          </a:p>
          <a:p>
            <a:r>
              <a:rPr lang="en-GB" dirty="0"/>
              <a:t>The OiRA community is fully aware of this and is already </a:t>
            </a:r>
            <a:r>
              <a:rPr lang="en-GB" dirty="0" smtClean="0"/>
              <a:t>addressing </a:t>
            </a:r>
            <a:r>
              <a:rPr lang="en-GB" dirty="0"/>
              <a:t>this issue by:</a:t>
            </a:r>
          </a:p>
          <a:p>
            <a:pPr lvl="1"/>
            <a:r>
              <a:rPr lang="en-GB" dirty="0" smtClean="0"/>
              <a:t>improving </a:t>
            </a:r>
            <a:r>
              <a:rPr lang="en-GB" dirty="0"/>
              <a:t>knowledge on this specific </a:t>
            </a:r>
            <a:r>
              <a:rPr lang="en-GB" dirty="0" smtClean="0"/>
              <a:t>issue;</a:t>
            </a:r>
            <a:endParaRPr lang="en-GB" dirty="0"/>
          </a:p>
          <a:p>
            <a:pPr lvl="1"/>
            <a:r>
              <a:rPr lang="en-GB" dirty="0" smtClean="0"/>
              <a:t>increasing </a:t>
            </a:r>
            <a:r>
              <a:rPr lang="en-GB" dirty="0"/>
              <a:t>the range of means/channels </a:t>
            </a:r>
            <a:r>
              <a:rPr lang="en-GB" dirty="0" smtClean="0"/>
              <a:t>traditionally </a:t>
            </a:r>
            <a:r>
              <a:rPr lang="en-GB" dirty="0"/>
              <a:t>used to reach MSEs (by using/setting up new ones</a:t>
            </a:r>
            <a:r>
              <a:rPr lang="en-GB" dirty="0" smtClean="0"/>
              <a:t>);</a:t>
            </a:r>
            <a:endParaRPr lang="en-GB" dirty="0"/>
          </a:p>
          <a:p>
            <a:pPr lvl="1"/>
            <a:r>
              <a:rPr lang="en-GB" dirty="0" smtClean="0"/>
              <a:t>integrating </a:t>
            </a:r>
            <a:r>
              <a:rPr lang="en-GB" dirty="0"/>
              <a:t>OiRA in a more global strategy (and not as a stand-alone product</a:t>
            </a:r>
            <a:r>
              <a:rPr lang="en-GB" dirty="0" smtClean="0"/>
              <a:t>).</a:t>
            </a:r>
          </a:p>
          <a:p>
            <a:r>
              <a:rPr lang="en-GB" dirty="0" err="1" smtClean="0"/>
              <a:t>OiRA</a:t>
            </a:r>
            <a:r>
              <a:rPr lang="en-GB" dirty="0" smtClean="0"/>
              <a:t> promotional strategy 2014-2020 published by EU-OSHA, available at </a:t>
            </a:r>
            <a:r>
              <a:rPr lang="en-GB" dirty="0" smtClean="0">
                <a:hlinkClick r:id="rId2"/>
              </a:rPr>
              <a:t>www.oiraproject.eu</a:t>
            </a:r>
            <a:endParaRPr lang="en-GB" dirty="0" smtClean="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9105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5104"/>
            <a:ext cx="8712968" cy="489600"/>
          </a:xfrm>
        </p:spPr>
        <p:txBody>
          <a:bodyPr/>
          <a:lstStyle/>
          <a:p>
            <a:r>
              <a:rPr lang="en-GB" dirty="0" smtClean="0">
                <a:solidFill>
                  <a:srgbClr val="003399"/>
                </a:solidFill>
              </a:rPr>
              <a:t/>
            </a:r>
            <a:br>
              <a:rPr lang="en-GB" dirty="0" smtClean="0">
                <a:solidFill>
                  <a:srgbClr val="003399"/>
                </a:solidFill>
              </a:rPr>
            </a:br>
            <a:r>
              <a:rPr lang="en-GB" dirty="0" smtClean="0">
                <a:solidFill>
                  <a:srgbClr val="003399"/>
                </a:solidFill>
              </a:rPr>
              <a:t/>
            </a:r>
            <a:br>
              <a:rPr lang="en-GB" dirty="0" smtClean="0">
                <a:solidFill>
                  <a:srgbClr val="003399"/>
                </a:solidFill>
              </a:rPr>
            </a:br>
            <a:r>
              <a:rPr lang="en-GB" dirty="0" err="1" smtClean="0">
                <a:solidFill>
                  <a:srgbClr val="003399"/>
                </a:solidFill>
              </a:rPr>
              <a:t>OiRA</a:t>
            </a:r>
            <a:r>
              <a:rPr lang="en-GB" dirty="0" smtClean="0">
                <a:solidFill>
                  <a:srgbClr val="003399"/>
                </a:solidFill>
              </a:rPr>
              <a:t> Promotion / Dissemination - </a:t>
            </a:r>
            <a:r>
              <a:rPr lang="en-GB" dirty="0" smtClean="0"/>
              <a:t>Key </a:t>
            </a:r>
            <a:r>
              <a:rPr lang="en-GB" dirty="0"/>
              <a:t>issue for </a:t>
            </a:r>
            <a:r>
              <a:rPr lang="en-GB" dirty="0" smtClean="0"/>
              <a:t>the project</a:t>
            </a:r>
            <a:r>
              <a:rPr lang="en-GB" dirty="0"/>
              <a:t/>
            </a:r>
            <a:br>
              <a:rPr lang="en-GB" dirty="0"/>
            </a:br>
            <a:r>
              <a:rPr lang="en-GB" dirty="0" smtClean="0">
                <a:solidFill>
                  <a:srgbClr val="003399"/>
                </a:solidFill>
              </a:rPr>
              <a:t/>
            </a:r>
            <a:br>
              <a:rPr lang="en-GB" dirty="0" smtClean="0">
                <a:solidFill>
                  <a:srgbClr val="003399"/>
                </a:solidFill>
              </a:rPr>
            </a:br>
            <a:endParaRPr lang="es-ES" b="0" dirty="0"/>
          </a:p>
        </p:txBody>
      </p:sp>
      <p:sp>
        <p:nvSpPr>
          <p:cNvPr id="3" name="2 CuadroTexto"/>
          <p:cNvSpPr txBox="1"/>
          <p:nvPr/>
        </p:nvSpPr>
        <p:spPr>
          <a:xfrm>
            <a:off x="179512" y="1103253"/>
            <a:ext cx="8928992" cy="3477875"/>
          </a:xfrm>
          <a:prstGeom prst="rect">
            <a:avLst/>
          </a:prstGeom>
          <a:noFill/>
        </p:spPr>
        <p:txBody>
          <a:bodyPr wrap="square" rtlCol="0">
            <a:spAutoFit/>
          </a:bodyPr>
          <a:lstStyle>
            <a:defPPr>
              <a:defRPr lang="en-US"/>
            </a:defPPr>
            <a:lvl1pPr>
              <a:spcBef>
                <a:spcPts val="600"/>
              </a:spcBef>
              <a:spcAft>
                <a:spcPts val="600"/>
              </a:spcAft>
              <a:defRPr sz="2000"/>
            </a:lvl1pPr>
            <a:lvl2pPr marL="342900" lvl="1" indent="-342900">
              <a:spcBef>
                <a:spcPts val="600"/>
              </a:spcBef>
              <a:spcAft>
                <a:spcPts val="600"/>
              </a:spcAft>
              <a:buFont typeface="Arial" panose="020B0604020202020204" pitchFamily="34" charset="0"/>
              <a:buChar char="•"/>
              <a:defRPr sz="2000"/>
            </a:lvl2pPr>
          </a:lstStyle>
          <a:p>
            <a:pPr marL="342900" indent="-342900">
              <a:buFont typeface="Wingdings" panose="05000000000000000000" pitchFamily="2" charset="2"/>
              <a:buChar char="§"/>
            </a:pPr>
            <a:r>
              <a:rPr lang="en-GB" b="1" dirty="0" smtClean="0">
                <a:solidFill>
                  <a:schemeClr val="tx2"/>
                </a:solidFill>
              </a:rPr>
              <a:t>Even if we develop good quality tools they are useless if we do not manage to reach the end-users</a:t>
            </a:r>
            <a:endParaRPr lang="en-GB" b="1" dirty="0">
              <a:solidFill>
                <a:schemeClr val="tx2"/>
              </a:solidFill>
            </a:endParaRPr>
          </a:p>
          <a:p>
            <a:pPr marL="342900" indent="-342900">
              <a:buFont typeface="Wingdings" panose="05000000000000000000" pitchFamily="2" charset="2"/>
              <a:buChar char="§"/>
            </a:pPr>
            <a:r>
              <a:rPr lang="es-ES" b="1" dirty="0" err="1" smtClean="0">
                <a:solidFill>
                  <a:schemeClr val="tx2"/>
                </a:solidFill>
              </a:rPr>
              <a:t>Reaching</a:t>
            </a:r>
            <a:r>
              <a:rPr lang="es-ES" b="1" dirty="0" smtClean="0">
                <a:solidFill>
                  <a:schemeClr val="tx2"/>
                </a:solidFill>
              </a:rPr>
              <a:t> </a:t>
            </a:r>
            <a:r>
              <a:rPr lang="es-ES" b="1" dirty="0" err="1" smtClean="0">
                <a:solidFill>
                  <a:schemeClr val="tx2"/>
                </a:solidFill>
              </a:rPr>
              <a:t>them</a:t>
            </a:r>
            <a:r>
              <a:rPr lang="es-ES" b="1" dirty="0" smtClean="0">
                <a:solidFill>
                  <a:schemeClr val="tx2"/>
                </a:solidFill>
              </a:rPr>
              <a:t> </a:t>
            </a:r>
            <a:r>
              <a:rPr lang="es-ES" b="1" dirty="0" err="1" smtClean="0">
                <a:solidFill>
                  <a:schemeClr val="tx2"/>
                </a:solidFill>
              </a:rPr>
              <a:t>is</a:t>
            </a:r>
            <a:r>
              <a:rPr lang="es-ES" b="1" dirty="0" smtClean="0">
                <a:solidFill>
                  <a:schemeClr val="tx2"/>
                </a:solidFill>
              </a:rPr>
              <a:t>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first</a:t>
            </a:r>
            <a:r>
              <a:rPr lang="es-ES" b="1" dirty="0" smtClean="0">
                <a:solidFill>
                  <a:schemeClr val="tx2"/>
                </a:solidFill>
              </a:rPr>
              <a:t> </a:t>
            </a:r>
            <a:r>
              <a:rPr lang="es-ES" b="1" dirty="0" err="1" smtClean="0">
                <a:solidFill>
                  <a:schemeClr val="tx2"/>
                </a:solidFill>
              </a:rPr>
              <a:t>challenge</a:t>
            </a:r>
            <a:r>
              <a:rPr lang="es-ES" b="1" dirty="0" smtClean="0">
                <a:solidFill>
                  <a:schemeClr val="tx2"/>
                </a:solidFill>
              </a:rPr>
              <a:t> and </a:t>
            </a:r>
            <a:r>
              <a:rPr lang="es-ES" b="1" dirty="0" err="1" smtClean="0">
                <a:solidFill>
                  <a:schemeClr val="tx2"/>
                </a:solidFill>
              </a:rPr>
              <a:t>make</a:t>
            </a:r>
            <a:r>
              <a:rPr lang="es-ES" b="1" dirty="0" smtClean="0">
                <a:solidFill>
                  <a:schemeClr val="tx2"/>
                </a:solidFill>
              </a:rPr>
              <a:t> </a:t>
            </a:r>
            <a:r>
              <a:rPr lang="es-ES" b="1" dirty="0" err="1" smtClean="0">
                <a:solidFill>
                  <a:schemeClr val="tx2"/>
                </a:solidFill>
              </a:rPr>
              <a:t>them</a:t>
            </a:r>
            <a:r>
              <a:rPr lang="es-ES" b="1" dirty="0" smtClean="0">
                <a:solidFill>
                  <a:schemeClr val="tx2"/>
                </a:solidFill>
              </a:rPr>
              <a:t> use </a:t>
            </a:r>
            <a:r>
              <a:rPr lang="es-ES" b="1" dirty="0" err="1" smtClean="0">
                <a:solidFill>
                  <a:schemeClr val="tx2"/>
                </a:solidFill>
              </a:rPr>
              <a:t>OiRA</a:t>
            </a:r>
            <a:r>
              <a:rPr lang="es-ES" b="1" dirty="0" smtClean="0">
                <a:solidFill>
                  <a:schemeClr val="tx2"/>
                </a:solidFill>
              </a:rPr>
              <a:t>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second</a:t>
            </a:r>
            <a:r>
              <a:rPr lang="es-ES" b="1" dirty="0" smtClean="0">
                <a:solidFill>
                  <a:schemeClr val="tx2"/>
                </a:solidFill>
              </a:rPr>
              <a:t> </a:t>
            </a:r>
            <a:r>
              <a:rPr lang="es-ES" b="1" dirty="0" err="1" smtClean="0">
                <a:solidFill>
                  <a:schemeClr val="tx2"/>
                </a:solidFill>
              </a:rPr>
              <a:t>one</a:t>
            </a:r>
            <a:endParaRPr lang="es-ES" b="1" dirty="0" smtClean="0">
              <a:solidFill>
                <a:schemeClr val="tx2"/>
              </a:solidFill>
            </a:endParaRPr>
          </a:p>
          <a:p>
            <a:pPr marL="342900" indent="-342900">
              <a:buFont typeface="Wingdings" panose="05000000000000000000" pitchFamily="2" charset="2"/>
              <a:buChar char="§"/>
            </a:pPr>
            <a:r>
              <a:rPr lang="es-ES" b="1" dirty="0" err="1" smtClean="0">
                <a:solidFill>
                  <a:schemeClr val="tx2"/>
                </a:solidFill>
              </a:rPr>
              <a:t>Low</a:t>
            </a:r>
            <a:r>
              <a:rPr lang="es-ES" b="1" dirty="0" smtClean="0">
                <a:solidFill>
                  <a:schemeClr val="tx2"/>
                </a:solidFill>
              </a:rPr>
              <a:t> </a:t>
            </a:r>
            <a:r>
              <a:rPr lang="es-ES" b="1" dirty="0" err="1" smtClean="0">
                <a:solidFill>
                  <a:schemeClr val="tx2"/>
                </a:solidFill>
              </a:rPr>
              <a:t>take</a:t>
            </a:r>
            <a:r>
              <a:rPr lang="es-ES" b="1" dirty="0" smtClean="0">
                <a:solidFill>
                  <a:schemeClr val="tx2"/>
                </a:solidFill>
              </a:rPr>
              <a:t> up of </a:t>
            </a:r>
            <a:r>
              <a:rPr lang="es-ES" b="1" dirty="0" err="1" smtClean="0">
                <a:solidFill>
                  <a:schemeClr val="tx2"/>
                </a:solidFill>
              </a:rPr>
              <a:t>OiRA</a:t>
            </a:r>
            <a:r>
              <a:rPr lang="es-ES" b="1" dirty="0" smtClean="0">
                <a:solidFill>
                  <a:schemeClr val="tx2"/>
                </a:solidFill>
              </a:rPr>
              <a:t> </a:t>
            </a:r>
            <a:r>
              <a:rPr lang="es-ES" b="1" dirty="0" err="1" smtClean="0">
                <a:solidFill>
                  <a:schemeClr val="tx2"/>
                </a:solidFill>
              </a:rPr>
              <a:t>by</a:t>
            </a:r>
            <a:r>
              <a:rPr lang="es-ES" b="1" dirty="0" smtClean="0">
                <a:solidFill>
                  <a:schemeClr val="tx2"/>
                </a:solidFill>
              </a:rPr>
              <a:t> </a:t>
            </a:r>
            <a:r>
              <a:rPr lang="es-ES" b="1" dirty="0" err="1" smtClean="0">
                <a:solidFill>
                  <a:schemeClr val="tx2"/>
                </a:solidFill>
              </a:rPr>
              <a:t>end-users</a:t>
            </a:r>
            <a:r>
              <a:rPr lang="es-ES" b="1" dirty="0" smtClean="0">
                <a:solidFill>
                  <a:schemeClr val="tx2"/>
                </a:solidFill>
              </a:rPr>
              <a:t> </a:t>
            </a:r>
            <a:r>
              <a:rPr lang="es-ES" b="1" dirty="0" err="1" smtClean="0">
                <a:solidFill>
                  <a:schemeClr val="tx2"/>
                </a:solidFill>
              </a:rPr>
              <a:t>is</a:t>
            </a:r>
            <a:r>
              <a:rPr lang="es-ES" b="1" dirty="0" smtClean="0">
                <a:solidFill>
                  <a:schemeClr val="tx2"/>
                </a:solidFill>
              </a:rPr>
              <a:t> </a:t>
            </a:r>
            <a:r>
              <a:rPr lang="es-ES" b="1" dirty="0" err="1" smtClean="0">
                <a:solidFill>
                  <a:schemeClr val="tx2"/>
                </a:solidFill>
              </a:rPr>
              <a:t>considered</a:t>
            </a:r>
            <a:r>
              <a:rPr lang="es-ES" b="1" dirty="0" smtClean="0">
                <a:solidFill>
                  <a:schemeClr val="tx2"/>
                </a:solidFill>
              </a:rPr>
              <a:t> as a High </a:t>
            </a:r>
            <a:r>
              <a:rPr lang="es-ES" b="1" dirty="0" err="1" smtClean="0">
                <a:solidFill>
                  <a:schemeClr val="tx2"/>
                </a:solidFill>
              </a:rPr>
              <a:t>Risk</a:t>
            </a:r>
            <a:r>
              <a:rPr lang="es-ES" b="1" dirty="0" smtClean="0">
                <a:solidFill>
                  <a:schemeClr val="tx2"/>
                </a:solidFill>
              </a:rPr>
              <a:t> </a:t>
            </a:r>
            <a:r>
              <a:rPr lang="es-ES" b="1" dirty="0" err="1" smtClean="0">
                <a:solidFill>
                  <a:schemeClr val="tx2"/>
                </a:solidFill>
              </a:rPr>
              <a:t>for</a:t>
            </a:r>
            <a:r>
              <a:rPr lang="es-ES" b="1" dirty="0" smtClean="0">
                <a:solidFill>
                  <a:schemeClr val="tx2"/>
                </a:solidFill>
              </a:rPr>
              <a:t>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OiRA</a:t>
            </a:r>
            <a:r>
              <a:rPr lang="es-ES" b="1" dirty="0" smtClean="0">
                <a:solidFill>
                  <a:schemeClr val="tx2"/>
                </a:solidFill>
              </a:rPr>
              <a:t> Project (</a:t>
            </a:r>
            <a:r>
              <a:rPr lang="es-ES" b="1" dirty="0" err="1" smtClean="0">
                <a:solidFill>
                  <a:schemeClr val="tx2"/>
                </a:solidFill>
              </a:rPr>
              <a:t>risk</a:t>
            </a:r>
            <a:r>
              <a:rPr lang="es-ES" b="1" dirty="0" smtClean="0">
                <a:solidFill>
                  <a:schemeClr val="tx2"/>
                </a:solidFill>
              </a:rPr>
              <a:t> </a:t>
            </a:r>
            <a:r>
              <a:rPr lang="es-ES" b="1" dirty="0" err="1" smtClean="0">
                <a:solidFill>
                  <a:schemeClr val="tx2"/>
                </a:solidFill>
              </a:rPr>
              <a:t>assessment</a:t>
            </a:r>
            <a:r>
              <a:rPr lang="es-ES" b="1" dirty="0" smtClean="0">
                <a:solidFill>
                  <a:schemeClr val="tx2"/>
                </a:solidFill>
              </a:rPr>
              <a:t> of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OiRA</a:t>
            </a:r>
            <a:r>
              <a:rPr lang="es-ES" b="1" dirty="0" smtClean="0">
                <a:solidFill>
                  <a:schemeClr val="tx2"/>
                </a:solidFill>
              </a:rPr>
              <a:t> Project)</a:t>
            </a:r>
            <a:endParaRPr lang="en-US" b="1" dirty="0">
              <a:solidFill>
                <a:schemeClr val="tx2"/>
              </a:solidFill>
            </a:endParaRPr>
          </a:p>
          <a:p>
            <a:pPr marL="342900" indent="-342900">
              <a:buFont typeface="Wingdings" panose="05000000000000000000" pitchFamily="2" charset="2"/>
              <a:buChar char="§"/>
            </a:pPr>
            <a:r>
              <a:rPr lang="es-ES" b="1" dirty="0" err="1" smtClean="0">
                <a:solidFill>
                  <a:schemeClr val="tx2"/>
                </a:solidFill>
              </a:rPr>
              <a:t>With</a:t>
            </a:r>
            <a:r>
              <a:rPr lang="es-ES" b="1" dirty="0" smtClean="0">
                <a:solidFill>
                  <a:schemeClr val="tx2"/>
                </a:solidFill>
              </a:rPr>
              <a:t> </a:t>
            </a:r>
            <a:r>
              <a:rPr lang="es-ES" b="1" dirty="0" err="1" smtClean="0">
                <a:solidFill>
                  <a:schemeClr val="tx2"/>
                </a:solidFill>
              </a:rPr>
              <a:t>the</a:t>
            </a:r>
            <a:r>
              <a:rPr lang="es-ES" b="1" dirty="0" smtClean="0">
                <a:solidFill>
                  <a:schemeClr val="tx2"/>
                </a:solidFill>
              </a:rPr>
              <a:t> OiRA </a:t>
            </a:r>
            <a:r>
              <a:rPr lang="es-ES" b="1" dirty="0" err="1" smtClean="0">
                <a:solidFill>
                  <a:schemeClr val="tx2"/>
                </a:solidFill>
              </a:rPr>
              <a:t>statistics</a:t>
            </a:r>
            <a:r>
              <a:rPr lang="es-ES" b="1" dirty="0" smtClean="0">
                <a:solidFill>
                  <a:schemeClr val="tx2"/>
                </a:solidFill>
              </a:rPr>
              <a:t> </a:t>
            </a:r>
            <a:r>
              <a:rPr lang="es-ES" b="1" dirty="0" err="1" smtClean="0">
                <a:solidFill>
                  <a:schemeClr val="tx2"/>
                </a:solidFill>
              </a:rPr>
              <a:t>we</a:t>
            </a:r>
            <a:r>
              <a:rPr lang="es-ES" b="1" dirty="0" smtClean="0">
                <a:solidFill>
                  <a:schemeClr val="tx2"/>
                </a:solidFill>
              </a:rPr>
              <a:t> can monitor </a:t>
            </a:r>
            <a:r>
              <a:rPr lang="es-ES" b="1" dirty="0" err="1" smtClean="0">
                <a:solidFill>
                  <a:schemeClr val="tx2"/>
                </a:solidFill>
              </a:rPr>
              <a:t>the</a:t>
            </a:r>
            <a:r>
              <a:rPr lang="es-ES" b="1" dirty="0" smtClean="0">
                <a:solidFill>
                  <a:schemeClr val="tx2"/>
                </a:solidFill>
              </a:rPr>
              <a:t> use of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tools</a:t>
            </a:r>
            <a:r>
              <a:rPr lang="es-ES" b="1" dirty="0" smtClean="0">
                <a:solidFill>
                  <a:schemeClr val="tx2"/>
                </a:solidFill>
              </a:rPr>
              <a:t>, so </a:t>
            </a:r>
            <a:r>
              <a:rPr lang="es-ES" b="1" dirty="0" err="1" smtClean="0">
                <a:solidFill>
                  <a:schemeClr val="tx2"/>
                </a:solidFill>
              </a:rPr>
              <a:t>we</a:t>
            </a:r>
            <a:r>
              <a:rPr lang="es-ES" b="1" dirty="0" smtClean="0">
                <a:solidFill>
                  <a:schemeClr val="tx2"/>
                </a:solidFill>
              </a:rPr>
              <a:t> </a:t>
            </a:r>
            <a:r>
              <a:rPr lang="es-ES" b="1" dirty="0" err="1" smtClean="0">
                <a:solidFill>
                  <a:schemeClr val="tx2"/>
                </a:solidFill>
              </a:rPr>
              <a:t>know</a:t>
            </a:r>
            <a:r>
              <a:rPr lang="es-ES" b="1" dirty="0" smtClean="0">
                <a:solidFill>
                  <a:schemeClr val="tx2"/>
                </a:solidFill>
              </a:rPr>
              <a:t> </a:t>
            </a:r>
            <a:r>
              <a:rPr lang="es-ES" b="1" dirty="0" err="1" smtClean="0">
                <a:solidFill>
                  <a:schemeClr val="tx2"/>
                </a:solidFill>
              </a:rPr>
              <a:t>if</a:t>
            </a:r>
            <a:r>
              <a:rPr lang="es-ES" b="1" dirty="0" smtClean="0">
                <a:solidFill>
                  <a:schemeClr val="tx2"/>
                </a:solidFill>
              </a:rPr>
              <a:t> </a:t>
            </a:r>
            <a:r>
              <a:rPr lang="es-ES" b="1" dirty="0" err="1" smtClean="0">
                <a:solidFill>
                  <a:schemeClr val="tx2"/>
                </a:solidFill>
              </a:rPr>
              <a:t>the</a:t>
            </a:r>
            <a:r>
              <a:rPr lang="es-ES" b="1" dirty="0" smtClean="0">
                <a:solidFill>
                  <a:schemeClr val="tx2"/>
                </a:solidFill>
              </a:rPr>
              <a:t> </a:t>
            </a:r>
            <a:r>
              <a:rPr lang="es-ES" b="1" dirty="0" err="1" smtClean="0">
                <a:solidFill>
                  <a:schemeClr val="tx2"/>
                </a:solidFill>
              </a:rPr>
              <a:t>tools</a:t>
            </a:r>
            <a:r>
              <a:rPr lang="es-ES" b="1" dirty="0" smtClean="0">
                <a:solidFill>
                  <a:schemeClr val="tx2"/>
                </a:solidFill>
              </a:rPr>
              <a:t> are </a:t>
            </a:r>
            <a:r>
              <a:rPr lang="es-ES" b="1" dirty="0" err="1" smtClean="0">
                <a:solidFill>
                  <a:schemeClr val="tx2"/>
                </a:solidFill>
              </a:rPr>
              <a:t>used</a:t>
            </a:r>
            <a:r>
              <a:rPr lang="es-ES" b="1" dirty="0" smtClean="0">
                <a:solidFill>
                  <a:schemeClr val="tx2"/>
                </a:solidFill>
              </a:rPr>
              <a:t> </a:t>
            </a:r>
            <a:r>
              <a:rPr lang="es-ES" b="1" dirty="0" err="1" smtClean="0">
                <a:solidFill>
                  <a:schemeClr val="tx2"/>
                </a:solidFill>
              </a:rPr>
              <a:t>or</a:t>
            </a:r>
            <a:r>
              <a:rPr lang="es-ES" b="1" dirty="0" smtClean="0">
                <a:solidFill>
                  <a:schemeClr val="tx2"/>
                </a:solidFill>
              </a:rPr>
              <a:t> </a:t>
            </a:r>
            <a:r>
              <a:rPr lang="es-ES" b="1" dirty="0" err="1" smtClean="0">
                <a:solidFill>
                  <a:schemeClr val="tx2"/>
                </a:solidFill>
              </a:rPr>
              <a:t>not</a:t>
            </a:r>
            <a:endParaRPr lang="en-US" b="1" dirty="0">
              <a:solidFill>
                <a:schemeClr val="tx2"/>
              </a:solidFill>
            </a:endParaRPr>
          </a:p>
          <a:p>
            <a:endParaRPr lang="en-US" dirty="0"/>
          </a:p>
        </p:txBody>
      </p:sp>
    </p:spTree>
    <p:extLst>
      <p:ext uri="{BB962C8B-B14F-4D97-AF65-F5344CB8AC3E}">
        <p14:creationId xmlns:p14="http://schemas.microsoft.com/office/powerpoint/2010/main" val="289445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339725" y="1052513"/>
            <a:ext cx="81930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buClr>
                <a:srgbClr val="00529F"/>
              </a:buClr>
              <a:defRPr b="1">
                <a:solidFill>
                  <a:schemeClr val="tx2"/>
                </a:solidFill>
                <a:latin typeface="Arial" panose="020B0604020202020204" pitchFamily="34" charset="0"/>
                <a:ea typeface="ＭＳ Ｐゴシック" panose="020B0600070205080204" pitchFamily="34" charset="-128"/>
              </a:defRPr>
            </a:lvl1pPr>
            <a:lvl2pPr marL="360363" algn="l" eaLnBrk="0" hangingPunct="0">
              <a:spcBef>
                <a:spcPct val="30000"/>
              </a:spcBef>
              <a:buClr>
                <a:schemeClr val="tx1"/>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2pPr>
            <a:lvl3pPr marL="760413" indent="-185738" algn="l" eaLnBrk="0" hangingPunct="0">
              <a:spcBef>
                <a:spcPct val="30000"/>
              </a:spcBef>
              <a:buClr>
                <a:schemeClr val="tx1"/>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143000" indent="-185738" algn="l" eaLnBrk="0" hangingPunct="0">
              <a:spcBef>
                <a:spcPct val="30000"/>
              </a:spcBef>
              <a:buClr>
                <a:schemeClr val="accent2"/>
              </a:buClr>
              <a:buChar char="–"/>
              <a:defRPr>
                <a:solidFill>
                  <a:schemeClr val="tx1"/>
                </a:solidFill>
                <a:latin typeface="Arial" panose="020B0604020202020204" pitchFamily="34" charset="0"/>
                <a:ea typeface="ＭＳ Ｐゴシック" panose="020B0600070205080204" pitchFamily="34" charset="-128"/>
              </a:defRPr>
            </a:lvl4pPr>
            <a:lvl5pPr marL="1524000" indent="-185738" algn="l" eaLnBrk="0" hangingPunct="0">
              <a:spcBef>
                <a:spcPct val="30000"/>
              </a:spcBef>
              <a:buClr>
                <a:schemeClr val="tx1"/>
              </a:buClr>
              <a:defRPr>
                <a:solidFill>
                  <a:schemeClr val="tx1"/>
                </a:solidFill>
                <a:latin typeface="Arial" panose="020B0604020202020204" pitchFamily="34" charset="0"/>
                <a:ea typeface="ＭＳ Ｐゴシック" panose="020B0600070205080204" pitchFamily="34" charset="-128"/>
              </a:defRPr>
            </a:lvl5pPr>
            <a:lvl6pPr marL="19812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6pPr>
            <a:lvl7pPr marL="24384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7pPr>
            <a:lvl8pPr marL="28956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8pPr>
            <a:lvl9pPr marL="3352800" indent="-185738" eaLnBrk="0" fontAlgn="base" hangingPunct="0">
              <a:spcBef>
                <a:spcPct val="30000"/>
              </a:spcBef>
              <a:spcAft>
                <a:spcPct val="0"/>
              </a:spcAft>
              <a:buClr>
                <a:schemeClr val="tx1"/>
              </a:buClr>
              <a:defRPr>
                <a:solidFill>
                  <a:schemeClr val="tx1"/>
                </a:solidFill>
                <a:latin typeface="Arial" panose="020B0604020202020204" pitchFamily="34" charset="0"/>
                <a:ea typeface="ＭＳ Ｐゴシック" panose="020B0600070205080204" pitchFamily="34" charset="-128"/>
              </a:defRPr>
            </a:lvl9pPr>
          </a:lstStyle>
          <a:p>
            <a:r>
              <a:rPr lang="es-ES" altLang="en-US" sz="1800" dirty="0"/>
              <a:t>EU-OSHA has a </a:t>
            </a:r>
            <a:r>
              <a:rPr lang="es-ES" altLang="en-US" sz="1800" dirty="0" err="1"/>
              <a:t>two-fold</a:t>
            </a:r>
            <a:r>
              <a:rPr lang="es-ES" altLang="en-US" sz="1800" dirty="0"/>
              <a:t> </a:t>
            </a:r>
            <a:r>
              <a:rPr lang="es-ES" altLang="en-US" sz="1800" dirty="0" err="1"/>
              <a:t>promotion</a:t>
            </a:r>
            <a:r>
              <a:rPr lang="es-ES" altLang="en-US" sz="1800" dirty="0"/>
              <a:t> </a:t>
            </a:r>
            <a:r>
              <a:rPr lang="es-ES" altLang="en-US" sz="1800" dirty="0" err="1"/>
              <a:t>strategy</a:t>
            </a:r>
            <a:r>
              <a:rPr lang="es-ES" altLang="en-US" sz="1800" dirty="0"/>
              <a:t>: </a:t>
            </a:r>
          </a:p>
          <a:p>
            <a:endParaRPr lang="en-GB" altLang="en-US" sz="1800" dirty="0"/>
          </a:p>
          <a:p>
            <a:pPr>
              <a:buFontTx/>
              <a:buAutoNum type="arabicPeriod"/>
            </a:pPr>
            <a:r>
              <a:rPr lang="en-GB" altLang="en-US" sz="1800" dirty="0"/>
              <a:t>OiRA project level</a:t>
            </a:r>
          </a:p>
          <a:p>
            <a:pPr lvl="1">
              <a:buFont typeface="Times" panose="02020603050405020304" pitchFamily="18" charset="0"/>
              <a:buNone/>
            </a:pPr>
            <a:r>
              <a:rPr lang="es-ES" altLang="en-US" sz="1800" dirty="0" smtClean="0"/>
              <a:t>	</a:t>
            </a:r>
            <a:r>
              <a:rPr lang="es-ES" altLang="en-US" sz="1800" dirty="0" err="1" smtClean="0"/>
              <a:t>Promoting</a:t>
            </a:r>
            <a:r>
              <a:rPr lang="es-ES" altLang="en-US" sz="1800" dirty="0" smtClean="0"/>
              <a:t> </a:t>
            </a:r>
            <a:r>
              <a:rPr lang="es-ES" altLang="en-US" sz="1800" dirty="0"/>
              <a:t>OiRA </a:t>
            </a:r>
            <a:r>
              <a:rPr lang="es-ES" altLang="en-US" sz="1800" dirty="0" err="1"/>
              <a:t>among</a:t>
            </a:r>
            <a:r>
              <a:rPr lang="es-ES" altLang="en-US" sz="1800" dirty="0"/>
              <a:t> OiRA target </a:t>
            </a:r>
            <a:r>
              <a:rPr lang="es-ES" altLang="en-US" sz="1800" dirty="0" err="1"/>
              <a:t>audiences</a:t>
            </a:r>
            <a:r>
              <a:rPr lang="es-ES" altLang="en-US" sz="1800" dirty="0"/>
              <a:t>/</a:t>
            </a:r>
            <a:r>
              <a:rPr lang="es-ES" altLang="en-US" sz="1800" dirty="0" err="1"/>
              <a:t>intermediaries</a:t>
            </a:r>
            <a:r>
              <a:rPr lang="es-ES" altLang="en-US" sz="1800" dirty="0"/>
              <a:t> </a:t>
            </a:r>
            <a:r>
              <a:rPr lang="es-ES" altLang="en-US" sz="1800" dirty="0" smtClean="0"/>
              <a:t>	(</a:t>
            </a:r>
            <a:r>
              <a:rPr lang="es-ES" altLang="en-US" sz="1800" dirty="0"/>
              <a:t>EU/MS social </a:t>
            </a:r>
            <a:r>
              <a:rPr lang="es-ES" altLang="en-US" sz="1800" dirty="0" err="1"/>
              <a:t>partners</a:t>
            </a:r>
            <a:r>
              <a:rPr lang="es-ES" altLang="en-US" sz="1800" dirty="0"/>
              <a:t>, </a:t>
            </a:r>
            <a:r>
              <a:rPr lang="es-ES" altLang="en-US" sz="1800" dirty="0" err="1"/>
              <a:t>Ministries</a:t>
            </a:r>
            <a:r>
              <a:rPr lang="es-ES" altLang="en-US" sz="1800" dirty="0"/>
              <a:t>/</a:t>
            </a:r>
            <a:r>
              <a:rPr lang="es-ES" altLang="en-US" sz="1800" dirty="0" err="1"/>
              <a:t>Labour</a:t>
            </a:r>
            <a:r>
              <a:rPr lang="es-ES" altLang="en-US" sz="1800" dirty="0"/>
              <a:t> </a:t>
            </a:r>
            <a:r>
              <a:rPr lang="es-ES" altLang="en-US" sz="1800" dirty="0" err="1"/>
              <a:t>Inspectorates</a:t>
            </a:r>
            <a:r>
              <a:rPr lang="es-ES" altLang="en-US" sz="1800" dirty="0"/>
              <a:t>, </a:t>
            </a:r>
            <a:r>
              <a:rPr lang="es-ES" altLang="en-US" sz="1800" dirty="0" err="1"/>
              <a:t>National</a:t>
            </a:r>
            <a:r>
              <a:rPr lang="es-ES" altLang="en-US" sz="1800" dirty="0"/>
              <a:t> </a:t>
            </a:r>
            <a:r>
              <a:rPr lang="es-ES" altLang="en-US" sz="1800" dirty="0" smtClean="0"/>
              <a:t>	OSH </a:t>
            </a:r>
            <a:r>
              <a:rPr lang="es-ES" altLang="en-US" sz="1800" dirty="0" err="1"/>
              <a:t>Institutes</a:t>
            </a:r>
            <a:r>
              <a:rPr lang="es-ES" altLang="en-US" sz="1800" dirty="0"/>
              <a:t>)</a:t>
            </a:r>
            <a:endParaRPr lang="en-GB" altLang="en-US" sz="1800" dirty="0"/>
          </a:p>
          <a:p>
            <a:pPr lvl="1">
              <a:buFont typeface="Times" panose="02020603050405020304" pitchFamily="18" charset="0"/>
              <a:buNone/>
            </a:pPr>
            <a:endParaRPr lang="en-GB" altLang="en-US" sz="1800" dirty="0">
              <a:solidFill>
                <a:schemeClr val="tx2"/>
              </a:solidFill>
            </a:endParaRPr>
          </a:p>
          <a:p>
            <a:pPr>
              <a:buFontTx/>
              <a:buAutoNum type="arabicPeriod"/>
            </a:pPr>
            <a:r>
              <a:rPr lang="en-GB" altLang="en-US" sz="1800" dirty="0"/>
              <a:t>OiRA tool level (responsibility lies with EU/National developers)</a:t>
            </a:r>
          </a:p>
          <a:p>
            <a:r>
              <a:rPr lang="es-ES" altLang="en-US" sz="1800" b="0" dirty="0" smtClean="0">
                <a:solidFill>
                  <a:schemeClr val="tx1"/>
                </a:solidFill>
              </a:rPr>
              <a:t>	</a:t>
            </a:r>
            <a:r>
              <a:rPr lang="es-ES" altLang="en-US" sz="1800" b="0" dirty="0" err="1" smtClean="0">
                <a:solidFill>
                  <a:schemeClr val="tx1"/>
                </a:solidFill>
              </a:rPr>
              <a:t>Supporting</a:t>
            </a:r>
            <a:r>
              <a:rPr lang="es-ES" altLang="en-US" sz="1800" b="0" dirty="0" smtClean="0">
                <a:solidFill>
                  <a:schemeClr val="tx1"/>
                </a:solidFill>
              </a:rPr>
              <a:t> </a:t>
            </a:r>
            <a:r>
              <a:rPr lang="es-ES" altLang="en-US" sz="1800" b="0" dirty="0">
                <a:solidFill>
                  <a:schemeClr val="tx1"/>
                </a:solidFill>
              </a:rPr>
              <a:t>OiRA </a:t>
            </a:r>
            <a:r>
              <a:rPr lang="es-ES" altLang="en-US" sz="1800" b="0" dirty="0" err="1">
                <a:solidFill>
                  <a:schemeClr val="tx1"/>
                </a:solidFill>
              </a:rPr>
              <a:t>partners</a:t>
            </a:r>
            <a:r>
              <a:rPr lang="es-ES" altLang="en-US" sz="1800" b="0" dirty="0">
                <a:solidFill>
                  <a:schemeClr val="tx1"/>
                </a:solidFill>
              </a:rPr>
              <a:t> to </a:t>
            </a:r>
            <a:r>
              <a:rPr lang="es-ES" altLang="en-US" sz="1800" b="0" dirty="0" err="1">
                <a:solidFill>
                  <a:schemeClr val="tx1"/>
                </a:solidFill>
              </a:rPr>
              <a:t>promote</a:t>
            </a:r>
            <a:r>
              <a:rPr lang="es-ES" altLang="en-US" sz="1800" b="0" dirty="0">
                <a:solidFill>
                  <a:schemeClr val="tx1"/>
                </a:solidFill>
              </a:rPr>
              <a:t> </a:t>
            </a:r>
            <a:r>
              <a:rPr lang="es-ES" altLang="en-US" sz="1800" b="0" dirty="0" err="1">
                <a:solidFill>
                  <a:schemeClr val="tx1"/>
                </a:solidFill>
              </a:rPr>
              <a:t>their</a:t>
            </a:r>
            <a:r>
              <a:rPr lang="es-ES" altLang="en-US" sz="1800" b="0" dirty="0">
                <a:solidFill>
                  <a:schemeClr val="tx1"/>
                </a:solidFill>
              </a:rPr>
              <a:t> </a:t>
            </a:r>
            <a:r>
              <a:rPr lang="es-ES" altLang="en-US" sz="1800" b="0" dirty="0" err="1">
                <a:solidFill>
                  <a:schemeClr val="tx1"/>
                </a:solidFill>
              </a:rPr>
              <a:t>tools</a:t>
            </a:r>
            <a:endParaRPr lang="en-GB" altLang="en-US" sz="1800" b="0" dirty="0">
              <a:solidFill>
                <a:schemeClr val="tx1"/>
              </a:solidFill>
            </a:endParaRPr>
          </a:p>
        </p:txBody>
      </p:sp>
      <p:sp>
        <p:nvSpPr>
          <p:cNvPr id="3" name="Rectangle 2"/>
          <p:cNvSpPr txBox="1">
            <a:spLocks noChangeArrowheads="1"/>
          </p:cNvSpPr>
          <p:nvPr/>
        </p:nvSpPr>
        <p:spPr>
          <a:xfrm>
            <a:off x="339725" y="212725"/>
            <a:ext cx="7472363" cy="490538"/>
          </a:xfrm>
          <a:prstGeom prst="rect">
            <a:avLst/>
          </a:prstGeom>
        </p:spPr>
        <p:txBody>
          <a:bodyPr/>
          <a:lstStyle>
            <a:lvl1pPr algn="l" rtl="0" eaLnBrk="0" fontAlgn="base" hangingPunct="0">
              <a:spcBef>
                <a:spcPct val="0"/>
              </a:spcBef>
              <a:spcAft>
                <a:spcPct val="0"/>
              </a:spcAft>
              <a:defRPr sz="2400" b="1">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kern="0" dirty="0" err="1" smtClean="0">
                <a:ea typeface="ＭＳ Ｐゴシック" pitchFamily="1" charset="-128"/>
              </a:rPr>
              <a:t>OiRA</a:t>
            </a:r>
            <a:r>
              <a:rPr lang="en-GB" kern="0" dirty="0" smtClean="0">
                <a:ea typeface="ＭＳ Ｐゴシック" pitchFamily="1" charset="-128"/>
              </a:rPr>
              <a:t> promotion strategy at different levels</a:t>
            </a:r>
            <a:endParaRPr lang="da-DK" kern="0" dirty="0" smtClean="0">
              <a:ea typeface="ＭＳ Ｐゴシック" pitchFamily="1" charset="-128"/>
            </a:endParaRPr>
          </a:p>
        </p:txBody>
      </p:sp>
    </p:spTree>
    <p:extLst>
      <p:ext uri="{BB962C8B-B14F-4D97-AF65-F5344CB8AC3E}">
        <p14:creationId xmlns:p14="http://schemas.microsoft.com/office/powerpoint/2010/main" val="511625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UOSHA Corporate">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ENER_country">
    <a:dk1>
      <a:sysClr val="windowText" lastClr="000000"/>
    </a:dk1>
    <a:lt1>
      <a:sysClr val="window" lastClr="FFFFFF"/>
    </a:lt1>
    <a:dk2>
      <a:srgbClr val="44546A"/>
    </a:dk2>
    <a:lt2>
      <a:srgbClr val="E7E6E6"/>
    </a:lt2>
    <a:accent1>
      <a:srgbClr val="003399"/>
    </a:accent1>
    <a:accent2>
      <a:srgbClr val="F6A400"/>
    </a:accent2>
    <a:accent3>
      <a:srgbClr val="B1B3B4"/>
    </a:accent3>
    <a:accent4>
      <a:srgbClr val="449FA2"/>
    </a:accent4>
    <a:accent5>
      <a:srgbClr val="58585A"/>
    </a:accent5>
    <a:accent6>
      <a:srgbClr val="FBDB9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ENER_country">
    <a:dk1>
      <a:sysClr val="windowText" lastClr="000000"/>
    </a:dk1>
    <a:lt1>
      <a:sysClr val="window" lastClr="FFFFFF"/>
    </a:lt1>
    <a:dk2>
      <a:srgbClr val="44546A"/>
    </a:dk2>
    <a:lt2>
      <a:srgbClr val="E7E6E6"/>
    </a:lt2>
    <a:accent1>
      <a:srgbClr val="003399"/>
    </a:accent1>
    <a:accent2>
      <a:srgbClr val="F6A400"/>
    </a:accent2>
    <a:accent3>
      <a:srgbClr val="B1B3B4"/>
    </a:accent3>
    <a:accent4>
      <a:srgbClr val="449FA2"/>
    </a:accent4>
    <a:accent5>
      <a:srgbClr val="58585A"/>
    </a:accent5>
    <a:accent6>
      <a:srgbClr val="FBDB9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SENER_country">
    <a:dk1>
      <a:sysClr val="windowText" lastClr="000000"/>
    </a:dk1>
    <a:lt1>
      <a:sysClr val="window" lastClr="FFFFFF"/>
    </a:lt1>
    <a:dk2>
      <a:srgbClr val="44546A"/>
    </a:dk2>
    <a:lt2>
      <a:srgbClr val="E7E6E6"/>
    </a:lt2>
    <a:accent1>
      <a:srgbClr val="003399"/>
    </a:accent1>
    <a:accent2>
      <a:srgbClr val="F6A400"/>
    </a:accent2>
    <a:accent3>
      <a:srgbClr val="B1B3B4"/>
    </a:accent3>
    <a:accent4>
      <a:srgbClr val="449FA2"/>
    </a:accent4>
    <a:accent5>
      <a:srgbClr val="58585A"/>
    </a:accent5>
    <a:accent6>
      <a:srgbClr val="FBDB9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A3FF05C6414E4AAC22D68F4C2CB196" ma:contentTypeVersion="0" ma:contentTypeDescription="Create a new document." ma:contentTypeScope="" ma:versionID="d13424fdd32d88e7a0a911479eff7c7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A1A210-A24A-4EC0-A856-5262755245E3}">
  <ds:schemaRefs>
    <ds:schemaRef ds:uri="http://schemas.microsoft.com/sharepoint/v3/contenttype/forms"/>
  </ds:schemaRefs>
</ds:datastoreItem>
</file>

<file path=customXml/itemProps2.xml><?xml version="1.0" encoding="utf-8"?>
<ds:datastoreItem xmlns:ds="http://schemas.openxmlformats.org/officeDocument/2006/customXml" ds:itemID="{5D9B7755-0284-4C80-9999-DDB32ECA5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CC6712-4965-4A1E-A0ED-883B534CCC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16251</TotalTime>
  <Words>1367</Words>
  <Application>Microsoft Office PowerPoint</Application>
  <PresentationFormat>On-screen Show (4:3)</PresentationFormat>
  <Paragraphs>204</Paragraphs>
  <Slides>24</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ＭＳ Ｐゴシック</vt:lpstr>
      <vt:lpstr>ＭＳ Ｐゴシック</vt:lpstr>
      <vt:lpstr>Arial</vt:lpstr>
      <vt:lpstr>Calibri</vt:lpstr>
      <vt:lpstr>Courier New</vt:lpstr>
      <vt:lpstr>Tahoma</vt:lpstr>
      <vt:lpstr>Times</vt:lpstr>
      <vt:lpstr>Times New Roman</vt:lpstr>
      <vt:lpstr>Trebuchet MS</vt:lpstr>
      <vt:lpstr>Wingdings</vt:lpstr>
      <vt:lpstr>Wingdings 2</vt:lpstr>
      <vt:lpstr>Blank</vt:lpstr>
      <vt:lpstr>PowerPoint Presentation</vt:lpstr>
      <vt:lpstr>OiRA – The context </vt:lpstr>
      <vt:lpstr>ESENER-2 – Workplace risk assessments carried out regularly, by country (% establishments) </vt:lpstr>
      <vt:lpstr>ESENER-2 – Major reasons for addressing  health and safety (% establishments, EU-28 and Slovenia)</vt:lpstr>
      <vt:lpstr>Major difficulties in addressing health and safety  (% establishments, EU-28 and Slovenia)</vt:lpstr>
      <vt:lpstr>Reasons why workplace risk assessments are not carried out regularly, by size (% estab., EU-28)</vt:lpstr>
      <vt:lpstr>Challenge: reaching MSEs (and making them act)</vt:lpstr>
      <vt:lpstr>  OiRA Promotion / Dissemination - Key issue for the project  </vt:lpstr>
      <vt:lpstr>PowerPoint Presentation</vt:lpstr>
      <vt:lpstr>PowerPoint Presentation</vt:lpstr>
      <vt:lpstr>PowerPoint Presentation</vt:lpstr>
      <vt:lpstr>OiRA Overview - promotion</vt:lpstr>
      <vt:lpstr>PowerPoint Presentation</vt:lpstr>
      <vt:lpstr>PowerPoint Presentation</vt:lpstr>
      <vt:lpstr>PowerPoint Presentation</vt:lpstr>
      <vt:lpstr>OiRA tool level – promotional resources (some can be adapted at National/Sectoral level)</vt:lpstr>
      <vt:lpstr>OiRA tool level - promotional resources, contd. </vt:lpstr>
      <vt:lpstr>OiRA tool level - Why the Promotion guide?  </vt:lpstr>
      <vt:lpstr>OiRA tool level - Why the Promotion guide? </vt:lpstr>
      <vt:lpstr>OiRA – as a project – encourages … </vt:lpstr>
      <vt:lpstr>OiRA – as a project – encourages …  </vt:lpstr>
      <vt:lpstr>   Offer the possibility of monitoring the use of such tools    </vt:lpstr>
      <vt:lpstr>Monitor your impact </vt:lpstr>
      <vt:lpstr>More information:</vt:lpstr>
    </vt:vector>
  </TitlesOfParts>
  <Company>EU 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Gorka MORAL</dc:creator>
  <cp:lastModifiedBy>Lorenzo MUNAR</cp:lastModifiedBy>
  <cp:revision>371</cp:revision>
  <cp:lastPrinted>2015-03-05T17:25:53Z</cp:lastPrinted>
  <dcterms:created xsi:type="dcterms:W3CDTF">2014-07-16T12:42:38Z</dcterms:created>
  <dcterms:modified xsi:type="dcterms:W3CDTF">2016-10-17T10:19:37Z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0x01010075A3FF05C6414E4AAC22D68F4C2CB196</vt:lpwstr>
  </property>
</Properties>
</file>